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327" r:id="rId11"/>
    <p:sldId id="328" r:id="rId12"/>
    <p:sldId id="329" r:id="rId13"/>
    <p:sldId id="330" r:id="rId14"/>
    <p:sldId id="315" r:id="rId15"/>
    <p:sldId id="316" r:id="rId16"/>
    <p:sldId id="284" r:id="rId17"/>
    <p:sldId id="285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23" r:id="rId45"/>
    <p:sldId id="324" r:id="rId46"/>
    <p:sldId id="325" r:id="rId47"/>
    <p:sldId id="32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83" d="100"/>
          <a:sy n="83" d="100"/>
        </p:scale>
        <p:origin x="-13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20" Type="http://schemas.openxmlformats.org/officeDocument/2006/relationships/slide" Target="slide33.xml"/><Relationship Id="rId21" Type="http://schemas.openxmlformats.org/officeDocument/2006/relationships/slide" Target="slide34.xml"/><Relationship Id="rId22" Type="http://schemas.openxmlformats.org/officeDocument/2006/relationships/slide" Target="slide35.xml"/><Relationship Id="rId23" Type="http://schemas.openxmlformats.org/officeDocument/2006/relationships/slide" Target="slide36.xml"/><Relationship Id="rId24" Type="http://schemas.openxmlformats.org/officeDocument/2006/relationships/slide" Target="slide37.xml"/><Relationship Id="rId25" Type="http://schemas.openxmlformats.org/officeDocument/2006/relationships/slide" Target="slide39.xml"/><Relationship Id="rId26" Type="http://schemas.openxmlformats.org/officeDocument/2006/relationships/slide" Target="slide38.xml"/><Relationship Id="rId27" Type="http://schemas.openxmlformats.org/officeDocument/2006/relationships/slide" Target="slide40.xml"/><Relationship Id="rId28" Type="http://schemas.openxmlformats.org/officeDocument/2006/relationships/slide" Target="slide41.xml"/><Relationship Id="rId10" Type="http://schemas.openxmlformats.org/officeDocument/2006/relationships/slide" Target="slide13.xml"/><Relationship Id="rId11" Type="http://schemas.openxmlformats.org/officeDocument/2006/relationships/slide" Target="slide14.xml"/><Relationship Id="rId12" Type="http://schemas.openxmlformats.org/officeDocument/2006/relationships/slide" Target="slide22.xml"/><Relationship Id="rId13" Type="http://schemas.openxmlformats.org/officeDocument/2006/relationships/slide" Target="slide23.xml"/><Relationship Id="rId14" Type="http://schemas.openxmlformats.org/officeDocument/2006/relationships/slide" Target="slide30.xml"/><Relationship Id="rId15" Type="http://schemas.openxmlformats.org/officeDocument/2006/relationships/slide" Target="slide42.xml"/><Relationship Id="rId16" Type="http://schemas.openxmlformats.org/officeDocument/2006/relationships/slide" Target="slide43.xml"/><Relationship Id="rId17" Type="http://schemas.openxmlformats.org/officeDocument/2006/relationships/slide" Target="slide44.xml"/><Relationship Id="rId18" Type="http://schemas.openxmlformats.org/officeDocument/2006/relationships/slide" Target="slide47.xml"/><Relationship Id="rId19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7.xml"/><Relationship Id="rId7" Type="http://schemas.openxmlformats.org/officeDocument/2006/relationships/slide" Target="slide8.xml"/><Relationship Id="rId8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7 </a:t>
            </a:r>
            <a:r>
              <a:rPr lang="el-GR" dirty="0" err="1" smtClean="0"/>
              <a:t>κλειδια</a:t>
            </a:r>
            <a:r>
              <a:rPr lang="el-GR" dirty="0" smtClean="0"/>
              <a:t> του </a:t>
            </a:r>
            <a:r>
              <a:rPr lang="el-GR" dirty="0" err="1" smtClean="0"/>
              <a:t>δρακου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Παρουσίαση της πλατφόρμας του διαχειριστή</a:t>
            </a:r>
            <a:endParaRPr lang="el-GR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282700" y="419100"/>
            <a:ext cx="6642100" cy="1028700"/>
            <a:chOff x="959" y="3031"/>
            <a:chExt cx="10461" cy="1620"/>
          </a:xfrm>
        </p:grpSpPr>
        <p:pic>
          <p:nvPicPr>
            <p:cNvPr id="1027" name="Picture 3" descr="Logo ΕΠΕΕΔΒΜ-20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0" y="3391"/>
              <a:ext cx="4500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1139" y="4651"/>
              <a:ext cx="10080" cy="0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459" y="3031"/>
            <a:ext cx="720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r:id="rId4" imgW="1238423" imgH="1238423" progId="">
                    <p:embed/>
                  </p:oleObj>
                </mc:Choice>
                <mc:Fallback>
                  <p:oleObj r:id="rId4" imgW="1238423" imgH="1238423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9" y="3031"/>
                          <a:ext cx="720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99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0" name="Picture 6" descr="Logo_EAP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9" y="3391"/>
              <a:ext cx="3960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5099" y="3751"/>
              <a:ext cx="1440" cy="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500" b="1" i="0" u="none" strike="noStrike" cap="none" normalizeH="0" baseline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Verdana" pitchFamily="34" charset="0"/>
                </a:rPr>
                <a:t>ΑΡΙΣΤΟΤΕΛΕΙΟ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500" b="1" i="0" u="none" strike="noStrike" cap="none" normalizeH="0" baseline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Verdana" pitchFamily="34" charset="0"/>
                </a:rPr>
                <a:t>ΠΑΝΕΠΙΣΤΗΜΙΟ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500" b="1" i="0" u="none" strike="noStrike" cap="none" normalizeH="0" baseline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Verdana" pitchFamily="34" charset="0"/>
                </a:rPr>
                <a:t>ΘΕΣΣΑΛΟΝΙΚΗΣ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1981200" y="2269550"/>
            <a:ext cx="5122883" cy="40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Προσθηκη</a:t>
            </a:r>
            <a:r>
              <a:rPr lang="el-GR" dirty="0" smtClean="0"/>
              <a:t> </a:t>
            </a:r>
            <a:r>
              <a:rPr lang="el-GR" dirty="0" err="1" smtClean="0"/>
              <a:t>νεου</a:t>
            </a:r>
            <a:r>
              <a:rPr lang="el-GR" dirty="0" smtClean="0"/>
              <a:t> </a:t>
            </a:r>
            <a:r>
              <a:rPr lang="el-GR" dirty="0" err="1" smtClean="0"/>
              <a:t>καθηγητη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1534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Από το κεντρικό μενού, πατάμε </a:t>
            </a:r>
            <a:r>
              <a:rPr lang="en-US" sz="2400" b="1" dirty="0" smtClean="0"/>
              <a:t>Users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7" name="Oval 6"/>
          <p:cNvSpPr/>
          <p:nvPr/>
        </p:nvSpPr>
        <p:spPr>
          <a:xfrm>
            <a:off x="2286000" y="3505200"/>
            <a:ext cx="1524000" cy="990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698901"/>
            <a:ext cx="5170387" cy="405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Προσθηκη</a:t>
            </a:r>
            <a:r>
              <a:rPr lang="el-GR" dirty="0" smtClean="0"/>
              <a:t> </a:t>
            </a:r>
            <a:r>
              <a:rPr lang="el-GR" dirty="0" err="1" smtClean="0"/>
              <a:t>νεου</a:t>
            </a:r>
            <a:r>
              <a:rPr lang="el-GR" dirty="0" smtClean="0"/>
              <a:t> </a:t>
            </a:r>
            <a:r>
              <a:rPr lang="el-GR" dirty="0" err="1" smtClean="0"/>
              <a:t>καθηγητη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Αρχικά βλέπουμε όλους τους μαθητές.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Για να δούμε τους καθηγητές, επιλέγουμε </a:t>
            </a:r>
            <a:r>
              <a:rPr lang="en-US" sz="2400" b="1" dirty="0" smtClean="0"/>
              <a:t>Teacher</a:t>
            </a:r>
            <a:r>
              <a:rPr lang="en-US" sz="2400" dirty="0" smtClean="0"/>
              <a:t> </a:t>
            </a:r>
            <a:r>
              <a:rPr lang="el-GR" sz="2400" dirty="0" smtClean="0"/>
              <a:t>από το μενού στα δεξιά.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Για να δημιουργήσουμε νέο χρήστη (μαθητή ή καθηγητή) επιλέγουμε </a:t>
            </a:r>
            <a:r>
              <a:rPr lang="en-US" sz="2400" b="1" dirty="0" smtClean="0"/>
              <a:t>New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876800" y="5383566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7391400" y="2479088"/>
            <a:ext cx="838200" cy="5334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37852"/>
            <a:ext cx="5120712" cy="401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Προσθηκη</a:t>
            </a:r>
            <a:r>
              <a:rPr lang="el-GR" dirty="0" smtClean="0"/>
              <a:t> </a:t>
            </a:r>
            <a:r>
              <a:rPr lang="el-GR" dirty="0" err="1" smtClean="0"/>
              <a:t>νεου</a:t>
            </a:r>
            <a:r>
              <a:rPr lang="el-GR" dirty="0" smtClean="0"/>
              <a:t> </a:t>
            </a:r>
            <a:r>
              <a:rPr lang="el-GR" dirty="0" err="1" smtClean="0"/>
              <a:t>καθηγητη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99903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Επιλέγουμε </a:t>
            </a:r>
            <a:r>
              <a:rPr lang="en-US" sz="2400" b="1" dirty="0" smtClean="0"/>
              <a:t>Teacher</a:t>
            </a:r>
            <a:r>
              <a:rPr lang="en-US" sz="2400" dirty="0" smtClean="0"/>
              <a:t> </a:t>
            </a:r>
            <a:r>
              <a:rPr lang="el-GR" sz="2400" dirty="0" smtClean="0"/>
              <a:t>από το μενού στα δεξιά (αλλιώς θα φτιάξουμε μαθητή, όχι καθηγητή).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Συμπληρώνουμε τα 4 πεδία: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Όνομα χρήστη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Κωδικός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Όνομα (πραγματικό)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Επώνυμο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Το </a:t>
            </a:r>
            <a:r>
              <a:rPr lang="el-GR" sz="2400" b="1" dirty="0" smtClean="0"/>
              <a:t>όνομα χρήστη </a:t>
            </a:r>
            <a:r>
              <a:rPr lang="el-GR" sz="2400" dirty="0" smtClean="0"/>
              <a:t>θα ‘πρεπε να είναι κάτι </a:t>
            </a:r>
            <a:r>
              <a:rPr lang="el-GR" sz="2400" b="1" dirty="0" smtClean="0"/>
              <a:t>εύκολο</a:t>
            </a:r>
            <a:r>
              <a:rPr lang="el-GR" sz="2400" dirty="0" smtClean="0"/>
              <a:t>, που να παραπέμπει στο πραγματικό ονοματεπώνυμο του καθηγητή.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Ο κωδικός, από την άλλη, θα πρέπει να </a:t>
            </a:r>
            <a:r>
              <a:rPr lang="el-GR" sz="2400" b="1" dirty="0" smtClean="0"/>
              <a:t>ΜΗΝ παραπέμπει πουθενά</a:t>
            </a:r>
            <a:r>
              <a:rPr lang="el-GR" sz="24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Όταν τελειώσουμε, πατάμε </a:t>
            </a:r>
            <a:r>
              <a:rPr lang="en-US" sz="2400" b="1" dirty="0" smtClean="0"/>
              <a:t>submit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038600" y="5383566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81400" y="2362200"/>
            <a:ext cx="1219200" cy="1828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7467600" y="2514600"/>
            <a:ext cx="6096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64701"/>
            <a:ext cx="5086471" cy="398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Αλλαγη </a:t>
            </a:r>
            <a:r>
              <a:rPr lang="el-GR" dirty="0" smtClean="0"/>
              <a:t>επιβλεποντοσ </a:t>
            </a:r>
            <a:r>
              <a:rPr lang="el-GR" dirty="0" smtClean="0"/>
              <a:t>καθηγητη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Ως </a:t>
            </a:r>
            <a:r>
              <a:rPr lang="en-US" sz="2400" dirty="0" smtClean="0"/>
              <a:t>admin, </a:t>
            </a:r>
            <a:r>
              <a:rPr lang="el-GR" sz="2400" dirty="0" smtClean="0"/>
              <a:t>μπορούμε να αλλάξουμε τον </a:t>
            </a:r>
            <a:r>
              <a:rPr lang="el-GR" sz="2400" dirty="0" smtClean="0"/>
              <a:t>επιβλέποντα </a:t>
            </a:r>
            <a:r>
              <a:rPr lang="el-GR" sz="2400" dirty="0" smtClean="0"/>
              <a:t>καθηγητή ενός μαθητή.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Έχοντας επιλέξει τον μαθητή, πατάμε </a:t>
            </a:r>
            <a:r>
              <a:rPr lang="en-US" sz="2400" b="1" dirty="0" smtClean="0"/>
              <a:t>select</a:t>
            </a:r>
            <a:r>
              <a:rPr lang="en-US" sz="2400" dirty="0" smtClean="0"/>
              <a:t> </a:t>
            </a:r>
            <a:r>
              <a:rPr lang="el-GR" sz="2400" dirty="0" smtClean="0"/>
              <a:t>για να δούμε τα στοιχεία του, και </a:t>
            </a:r>
            <a:r>
              <a:rPr lang="en-US" sz="2400" b="1" dirty="0" smtClean="0"/>
              <a:t>Edit</a:t>
            </a:r>
            <a:r>
              <a:rPr lang="en-US" sz="2400" dirty="0" smtClean="0"/>
              <a:t> </a:t>
            </a:r>
            <a:r>
              <a:rPr lang="el-GR" sz="2400" dirty="0" smtClean="0"/>
              <a:t>για να μπορούμε να τα αλλάξουμε.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Στο μενού </a:t>
            </a:r>
            <a:r>
              <a:rPr lang="en-US" sz="2400" b="1" dirty="0" smtClean="0"/>
              <a:t>Teacher for student</a:t>
            </a:r>
            <a:r>
              <a:rPr lang="en-US" sz="2400" dirty="0" smtClean="0"/>
              <a:t>, </a:t>
            </a:r>
            <a:r>
              <a:rPr lang="el-GR" sz="2400" dirty="0" smtClean="0"/>
              <a:t>μπορούμε να επιλέξουμε άλλον καθηγητή.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Αν έχουμε κάνει αλλαγές, πατάμε </a:t>
            </a:r>
            <a:r>
              <a:rPr lang="en-US" sz="2400" b="1" dirty="0" smtClean="0"/>
              <a:t>Submit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437356" y="5374688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81400" y="3997912"/>
            <a:ext cx="1143000" cy="4076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1981200" y="2304152"/>
            <a:ext cx="5078754" cy="39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κειμενου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1534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Από το κεντρικό μενού, πατάμε </a:t>
            </a:r>
            <a:r>
              <a:rPr lang="en-US" sz="2400" b="1" dirty="0" smtClean="0"/>
              <a:t>Texts</a:t>
            </a:r>
            <a:endParaRPr lang="el-GR" sz="2400" dirty="0"/>
          </a:p>
        </p:txBody>
      </p:sp>
      <p:sp>
        <p:nvSpPr>
          <p:cNvPr id="7" name="Oval 6"/>
          <p:cNvSpPr/>
          <p:nvPr/>
        </p:nvSpPr>
        <p:spPr>
          <a:xfrm>
            <a:off x="3733800" y="3505200"/>
            <a:ext cx="1524000" cy="990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52600"/>
            <a:ext cx="5105400" cy="40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κειμενου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Εντοπίζουμε το </a:t>
            </a:r>
            <a:r>
              <a:rPr lang="el-GR" sz="2400" b="1" dirty="0" smtClean="0"/>
              <a:t>κείμενο</a:t>
            </a:r>
            <a:r>
              <a:rPr lang="el-GR" sz="2400" dirty="0" smtClean="0"/>
              <a:t> που μας ενδιαφέρει, κάνουμε κλικ πάνω του και αυτό χρωματίζεται μπλε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Μετά κάνουμε κλικ στο </a:t>
            </a:r>
            <a:r>
              <a:rPr lang="en-US" sz="2400" b="1" dirty="0" smtClean="0"/>
              <a:t>Select</a:t>
            </a:r>
            <a:endParaRPr lang="el-GR" sz="2400" b="1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5" name="Oval 4"/>
          <p:cNvSpPr/>
          <p:nvPr/>
        </p:nvSpPr>
        <p:spPr>
          <a:xfrm>
            <a:off x="3505200" y="2564166"/>
            <a:ext cx="56388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19600" y="5383566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46548"/>
            <a:ext cx="5109620" cy="400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κειμενου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Στην οθόνη του κειμένου στα αριστερά είναι η γλώσσα εκμάθησης και στα δεξιά η ελληνική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Πάνω βλέπουμε τον </a:t>
            </a:r>
            <a:r>
              <a:rPr lang="el-GR" sz="2400" b="1" dirty="0" smtClean="0"/>
              <a:t>βαθμό δυσκολίας </a:t>
            </a:r>
            <a:r>
              <a:rPr lang="el-GR" sz="2400" dirty="0" smtClean="0"/>
              <a:t>του κειμένου (1-6), και παρακάτω τον τίτλο, 4 ερωτήσεις που μπορούν να βρίσκονται πριν το κείμενο, έναν δεύτερο τίτλο, και, τέλος το κείμενο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Για να μπορούμε να κάνουμε οποιαδήποτε αλλαγή σε αυτά, πρέπει να πατήσουμε το </a:t>
            </a:r>
            <a:r>
              <a:rPr lang="en-US" sz="2400" b="1" dirty="0" smtClean="0"/>
              <a:t>Edit</a:t>
            </a:r>
            <a:r>
              <a:rPr lang="en-US" sz="2400" dirty="0" smtClean="0"/>
              <a:t>.</a:t>
            </a:r>
            <a:endParaRPr lang="el-GR" sz="2400" b="1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5" name="Oval 4"/>
          <p:cNvSpPr/>
          <p:nvPr/>
        </p:nvSpPr>
        <p:spPr>
          <a:xfrm>
            <a:off x="3505200" y="2564166"/>
            <a:ext cx="533400" cy="2552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19600" y="5383566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200400" y="2362200"/>
            <a:ext cx="5638800" cy="32004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42200"/>
            <a:ext cx="5115166" cy="401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κειμενου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Έχοντας πατήσει το </a:t>
            </a:r>
            <a:r>
              <a:rPr lang="en-US" sz="2400" b="1" dirty="0" smtClean="0"/>
              <a:t>Edit</a:t>
            </a:r>
            <a:r>
              <a:rPr lang="en-US" sz="2400" dirty="0" smtClean="0"/>
              <a:t>, </a:t>
            </a:r>
            <a:r>
              <a:rPr lang="el-GR" sz="2400" dirty="0" smtClean="0"/>
              <a:t>εμφανίζεται και το κουμπί </a:t>
            </a:r>
            <a:r>
              <a:rPr lang="en-US" sz="2400" b="1" dirty="0" smtClean="0"/>
              <a:t>Submit</a:t>
            </a:r>
            <a:r>
              <a:rPr lang="en-US" sz="2400" dirty="0" smtClean="0"/>
              <a:t>, </a:t>
            </a:r>
            <a:r>
              <a:rPr lang="el-GR" sz="2400" dirty="0" smtClean="0"/>
              <a:t>το οποίο θα πατήσουμε όταν θέλουμε να οριστικοποιήσουμε τις αλλαγές μας.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Όταν διορθώνουμε </a:t>
            </a:r>
            <a:r>
              <a:rPr lang="el-GR" sz="2400" b="1" dirty="0" smtClean="0"/>
              <a:t>κείμενο</a:t>
            </a:r>
            <a:r>
              <a:rPr lang="el-GR" sz="2400" dirty="0" smtClean="0"/>
              <a:t>, πρέπει να έχουμε </a:t>
            </a:r>
            <a:r>
              <a:rPr lang="el-GR" sz="2400" dirty="0" smtClean="0"/>
              <a:t>υπόψη </a:t>
            </a:r>
            <a:r>
              <a:rPr lang="el-GR" sz="2400" dirty="0" smtClean="0"/>
              <a:t>μας τα εξής:</a:t>
            </a:r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Η σύμβαση που χρησιμοποιείται είναι: κάθε παράγραφος αρχίζει με </a:t>
            </a:r>
            <a:r>
              <a:rPr lang="el-GR" sz="2200" b="1" dirty="0" smtClean="0"/>
              <a:t>3 κενά</a:t>
            </a:r>
            <a:r>
              <a:rPr lang="el-GR" sz="2200" dirty="0" smtClean="0"/>
              <a:t>, και </a:t>
            </a:r>
            <a:r>
              <a:rPr lang="el-GR" sz="2200" dirty="0" smtClean="0"/>
              <a:t>υπάρχει </a:t>
            </a:r>
            <a:r>
              <a:rPr lang="el-GR" sz="2200" b="1" dirty="0" smtClean="0"/>
              <a:t>μια κενή γραμμή</a:t>
            </a:r>
            <a:r>
              <a:rPr lang="el-GR" sz="2200" dirty="0" smtClean="0"/>
              <a:t> ανάμεσα σε παραγράφους.</a:t>
            </a:r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Μετά από κάθε τελεία, κόμμα, θαυμαστικό ή ερωτηματικό υπάρχει </a:t>
            </a:r>
            <a:r>
              <a:rPr lang="el-GR" sz="2200" b="1" dirty="0" smtClean="0"/>
              <a:t>πάντα</a:t>
            </a:r>
            <a:r>
              <a:rPr lang="el-GR" sz="2200" dirty="0" smtClean="0"/>
              <a:t> κενό. Πριν από αυτά, </a:t>
            </a:r>
            <a:r>
              <a:rPr lang="el-GR" sz="2200" b="1" dirty="0" smtClean="0"/>
              <a:t>ποτέ</a:t>
            </a:r>
            <a:r>
              <a:rPr lang="el-GR" sz="2200" dirty="0" smtClean="0"/>
              <a:t>.</a:t>
            </a:r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Αν βάλουμε κενό εκεί που δεν υπήρχε, ή αφαιρέσουμε κενό από εκεί που υπήρχε, </a:t>
            </a:r>
            <a:r>
              <a:rPr lang="el-GR" sz="2200" b="1" dirty="0" smtClean="0"/>
              <a:t>χαλάμε το συγχρονισμό </a:t>
            </a:r>
            <a:r>
              <a:rPr lang="el-GR" sz="2200" dirty="0" smtClean="0"/>
              <a:t>κειμένου-αφήγησης.</a:t>
            </a:r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Τα διπλά κενά πρέπει να αποφεύγονται, αν και δεν επηρεάζουν το συγχρονισμό.</a:t>
            </a:r>
          </a:p>
          <a:p>
            <a:pPr lvl="1">
              <a:spcBef>
                <a:spcPts val="1800"/>
              </a:spcBef>
              <a:buNone/>
            </a:pPr>
            <a:endParaRPr lang="el-GR" sz="20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876800" y="5383566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657600" y="2743200"/>
            <a:ext cx="5181600" cy="2362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19700"/>
            <a:ext cx="5143862" cy="40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κειμενου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61803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Παρακάτω μπορούμε να αντικαταστήσουμε το </a:t>
            </a:r>
            <a:r>
              <a:rPr lang="el-GR" sz="2400" b="1" dirty="0" smtClean="0"/>
              <a:t>ηχητικό αρχείο </a:t>
            </a:r>
            <a:r>
              <a:rPr lang="el-GR" sz="2400" dirty="0" smtClean="0"/>
              <a:t>της αφήγησης που συνοδεύει το κείμενο.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Το αρχείο θα πρέπει να είναι μορφής </a:t>
            </a:r>
            <a:r>
              <a:rPr lang="en-US" sz="2000" dirty="0" smtClean="0"/>
              <a:t>mp3</a:t>
            </a:r>
            <a:r>
              <a:rPr lang="el-GR" sz="2000" dirty="0" smtClean="0"/>
              <a:t>, και είναι σκόπιμο να είναι όσο μικρότερο γίνεται, για να κατεβαίνει γρήγορα.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Προτείνεται κωδικοποίηση στα 128</a:t>
            </a:r>
            <a:r>
              <a:rPr lang="en-US" sz="2000" dirty="0" smtClean="0"/>
              <a:t>kbps, </a:t>
            </a:r>
            <a:r>
              <a:rPr lang="el-GR" sz="2000" dirty="0" smtClean="0"/>
              <a:t>μονοφωνικά.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Πιο κάτω, βλέπουμε το </a:t>
            </a:r>
            <a:r>
              <a:rPr lang="el-GR" sz="2400" b="1" dirty="0" smtClean="0"/>
              <a:t>λεξικό</a:t>
            </a:r>
            <a:r>
              <a:rPr lang="el-GR" sz="2400" dirty="0" smtClean="0"/>
              <a:t>, και μπορούμε να το τροποποιήσουμε.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Η δυνατότητα επιλογής εικόνας και </a:t>
            </a:r>
            <a:r>
              <a:rPr lang="en-US" sz="2400" dirty="0" smtClean="0"/>
              <a:t>background </a:t>
            </a:r>
            <a:r>
              <a:rPr lang="el-GR" sz="2400" dirty="0" smtClean="0"/>
              <a:t>για το κείμενο, που υπάρχει κάτω από το λεξικό, δεν χρησιμοποιείται, καθώς αποφασίστηκε να μην υλοποιηθεί.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Τέλος, αν θέλουμε να διορθώσουμε τα δεδομένα συγχρονισμού κειμένου-αφήγησης, πατάμε στο κουμπί </a:t>
            </a:r>
            <a:r>
              <a:rPr lang="en-US" sz="2400" b="1" dirty="0" smtClean="0"/>
              <a:t>Text and sound synchronization</a:t>
            </a:r>
            <a:r>
              <a:rPr lang="en-US" sz="2400" dirty="0" smtClean="0"/>
              <a:t>, </a:t>
            </a:r>
            <a:r>
              <a:rPr lang="el-GR" sz="2400" dirty="0" smtClean="0"/>
              <a:t>που βρίσκεται στο τέλος.</a:t>
            </a:r>
            <a:endParaRPr lang="el-GR" sz="2000" dirty="0" smtClean="0"/>
          </a:p>
        </p:txBody>
      </p:sp>
      <p:sp>
        <p:nvSpPr>
          <p:cNvPr id="7" name="Oval 6"/>
          <p:cNvSpPr/>
          <p:nvPr/>
        </p:nvSpPr>
        <p:spPr>
          <a:xfrm>
            <a:off x="3505200" y="2590800"/>
            <a:ext cx="990600" cy="5600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05200" y="3124200"/>
            <a:ext cx="2438400" cy="1981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 b="51266"/>
          <a:stretch>
            <a:fillRect/>
          </a:stretch>
        </p:blipFill>
        <p:spPr bwMode="auto">
          <a:xfrm>
            <a:off x="3657600" y="1752599"/>
            <a:ext cx="5125440" cy="195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 b="50010"/>
          <a:stretch>
            <a:fillRect/>
          </a:stretch>
        </p:blipFill>
        <p:spPr bwMode="auto">
          <a:xfrm>
            <a:off x="3657600" y="3778802"/>
            <a:ext cx="5133975" cy="201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κειμενου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6180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000" dirty="0" smtClean="0"/>
              <a:t>Τα δεδομένα του συγχρονισμού βρίσκονται σε δύο πίνακες:</a:t>
            </a:r>
          </a:p>
          <a:p>
            <a:pPr lvl="1">
              <a:spcBef>
                <a:spcPts val="1800"/>
              </a:spcBef>
            </a:pPr>
            <a:r>
              <a:rPr lang="el-GR" sz="1600" dirty="0" smtClean="0"/>
              <a:t>Ο 1</a:t>
            </a:r>
            <a:r>
              <a:rPr lang="el-GR" sz="1600" baseline="30000" dirty="0" smtClean="0"/>
              <a:t>ος</a:t>
            </a:r>
            <a:r>
              <a:rPr lang="el-GR" sz="1600" dirty="0" smtClean="0"/>
              <a:t> μετράει τις λέξεις μιας φράσης.</a:t>
            </a:r>
          </a:p>
          <a:p>
            <a:pPr lvl="1">
              <a:spcBef>
                <a:spcPts val="1800"/>
              </a:spcBef>
            </a:pPr>
            <a:r>
              <a:rPr lang="el-GR" sz="1400" dirty="0" smtClean="0"/>
              <a:t>Ο </a:t>
            </a:r>
            <a:r>
              <a:rPr lang="el-GR" sz="1400" dirty="0"/>
              <a:t>2ος μετράει σε msec, από την αρχή του αρχείου, το χρόνο  στον οποίον αρχίζει η φράση</a:t>
            </a:r>
            <a:r>
              <a:rPr lang="el-GR" sz="1400" dirty="0" smtClean="0"/>
              <a:t>.</a:t>
            </a:r>
            <a:endParaRPr lang="el-GR" sz="1600" dirty="0" smtClean="0"/>
          </a:p>
          <a:p>
            <a:pPr>
              <a:spcBef>
                <a:spcPts val="1800"/>
              </a:spcBef>
            </a:pPr>
            <a:r>
              <a:rPr lang="el-GR" sz="2000" dirty="0" smtClean="0"/>
              <a:t>Οι πίνακες πηγαίνουν πρώτα οριζόντια και μετά κάθετα.</a:t>
            </a:r>
          </a:p>
          <a:p>
            <a:pPr>
              <a:spcBef>
                <a:spcPts val="1800"/>
              </a:spcBef>
            </a:pPr>
            <a:r>
              <a:rPr lang="el-GR" sz="2000" dirty="0" smtClean="0"/>
              <a:t>Εδώ, π.χ., βλέπουμε ότι η </a:t>
            </a:r>
            <a:r>
              <a:rPr lang="el-GR" sz="2000" b="1" dirty="0" smtClean="0"/>
              <a:t>9</a:t>
            </a:r>
            <a:r>
              <a:rPr lang="el-GR" sz="2000" b="1" baseline="30000" dirty="0" smtClean="0"/>
              <a:t>η</a:t>
            </a:r>
            <a:r>
              <a:rPr lang="el-GR" sz="2000" b="1" dirty="0" smtClean="0"/>
              <a:t> </a:t>
            </a:r>
            <a:r>
              <a:rPr lang="el-GR" sz="2000" dirty="0" smtClean="0"/>
              <a:t>φράση έχει </a:t>
            </a:r>
            <a:r>
              <a:rPr lang="el-GR" sz="2000" b="1" dirty="0" smtClean="0"/>
              <a:t>7 λέξεις </a:t>
            </a:r>
            <a:r>
              <a:rPr lang="el-GR" sz="2000" dirty="0" smtClean="0"/>
              <a:t>και αρχίζει στο χρόνο </a:t>
            </a:r>
            <a:r>
              <a:rPr lang="el-GR" sz="2000" b="1" dirty="0" smtClean="0"/>
              <a:t>31.750 </a:t>
            </a:r>
            <a:r>
              <a:rPr lang="en-US" sz="2000" b="1" dirty="0" err="1" smtClean="0"/>
              <a:t>msec</a:t>
            </a:r>
            <a:r>
              <a:rPr lang="en-US" sz="2000" b="1" dirty="0" smtClean="0"/>
              <a:t> </a:t>
            </a:r>
            <a:r>
              <a:rPr lang="el-GR" sz="2000" dirty="0" smtClean="0"/>
              <a:t>από την αρχή του αρχείου</a:t>
            </a:r>
            <a:r>
              <a:rPr lang="en-US" sz="2000" dirty="0" smtClean="0"/>
              <a:t>.</a:t>
            </a:r>
            <a:endParaRPr lang="el-GR" sz="2000" dirty="0" smtClean="0"/>
          </a:p>
        </p:txBody>
      </p:sp>
      <p:sp>
        <p:nvSpPr>
          <p:cNvPr id="7" name="Oval 6"/>
          <p:cNvSpPr/>
          <p:nvPr/>
        </p:nvSpPr>
        <p:spPr>
          <a:xfrm>
            <a:off x="3657600" y="2971800"/>
            <a:ext cx="990600" cy="228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81400" y="4988512"/>
            <a:ext cx="990600" cy="228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4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περιεχομενα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810000" cy="4465638"/>
          </a:xfrm>
        </p:spPr>
        <p:txBody>
          <a:bodyPr>
            <a:normAutofit fontScale="47500" lnSpcReduction="20000"/>
          </a:bodyPr>
          <a:lstStyle/>
          <a:p>
            <a:r>
              <a:rPr lang="el-GR" dirty="0" smtClean="0">
                <a:hlinkClick r:id="rId2" action="ppaction://hlinksldjump"/>
              </a:rPr>
              <a:t>Ιεραρχική δομή της πλατφόρμας</a:t>
            </a:r>
            <a:endParaRPr lang="el-GR" dirty="0" smtClean="0"/>
          </a:p>
          <a:p>
            <a:pPr lvl="1"/>
            <a:r>
              <a:rPr lang="el-GR" dirty="0" smtClean="0">
                <a:hlinkClick r:id="rId3" action="ppaction://hlinksldjump"/>
              </a:rPr>
              <a:t>Ο καθηγητής</a:t>
            </a:r>
            <a:endParaRPr lang="el-GR" dirty="0" smtClean="0"/>
          </a:p>
          <a:p>
            <a:pPr lvl="1"/>
            <a:r>
              <a:rPr lang="el-GR" dirty="0" smtClean="0">
                <a:hlinkClick r:id="rId4" action="ppaction://hlinksldjump"/>
              </a:rPr>
              <a:t>Ο </a:t>
            </a:r>
            <a:r>
              <a:rPr lang="en-US" dirty="0" smtClean="0">
                <a:hlinkClick r:id="rId4" action="ppaction://hlinksldjump"/>
              </a:rPr>
              <a:t>admin</a:t>
            </a:r>
            <a:endParaRPr lang="en-US" dirty="0" smtClean="0"/>
          </a:p>
          <a:p>
            <a:r>
              <a:rPr lang="el-GR" dirty="0" smtClean="0">
                <a:hlinkClick r:id="rId5" action="ppaction://hlinksldjump"/>
              </a:rPr>
              <a:t>Τα 7 Κλειδιά του Δράκου</a:t>
            </a:r>
            <a:endParaRPr lang="el-GR" dirty="0" smtClean="0"/>
          </a:p>
          <a:p>
            <a:pPr lvl="1"/>
            <a:r>
              <a:rPr lang="el-GR" dirty="0" smtClean="0">
                <a:hlinkClick r:id="rId6" action="ppaction://hlinksldjump"/>
              </a:rPr>
              <a:t>Τα κείμενα</a:t>
            </a:r>
            <a:endParaRPr lang="el-GR" dirty="0" smtClean="0"/>
          </a:p>
          <a:p>
            <a:pPr lvl="1"/>
            <a:r>
              <a:rPr lang="el-GR" dirty="0" smtClean="0">
                <a:hlinkClick r:id="rId7" action="ppaction://hlinksldjump"/>
              </a:rPr>
              <a:t>Οργάνωση ασκήσεων</a:t>
            </a:r>
            <a:endParaRPr lang="el-GR" dirty="0" smtClean="0"/>
          </a:p>
          <a:p>
            <a:pPr lvl="1"/>
            <a:r>
              <a:rPr lang="el-GR" dirty="0" smtClean="0">
                <a:hlinkClick r:id="rId8" action="ppaction://hlinksldjump"/>
              </a:rPr>
              <a:t>Τύποι ασκήσεων</a:t>
            </a:r>
            <a:endParaRPr lang="el-GR" dirty="0" smtClean="0"/>
          </a:p>
          <a:p>
            <a:r>
              <a:rPr lang="el-GR" dirty="0" smtClean="0">
                <a:hlinkClick r:id="rId9" action="ppaction://hlinksldjump"/>
              </a:rPr>
              <a:t>Διαχείριση χρηστών</a:t>
            </a:r>
            <a:endParaRPr lang="el-GR" dirty="0" smtClean="0"/>
          </a:p>
          <a:p>
            <a:pPr lvl="1"/>
            <a:r>
              <a:rPr lang="el-GR" dirty="0" smtClean="0">
                <a:hlinkClick r:id="rId9" action="ppaction://hlinksldjump"/>
              </a:rPr>
              <a:t>Προσθήκη νέου καθηγητή</a:t>
            </a:r>
            <a:endParaRPr lang="el-GR" dirty="0" smtClean="0"/>
          </a:p>
          <a:p>
            <a:pPr lvl="1"/>
            <a:r>
              <a:rPr lang="el-GR" dirty="0" smtClean="0">
                <a:hlinkClick r:id="rId10" action="ppaction://hlinksldjump"/>
              </a:rPr>
              <a:t>Αλλαγή επιβλέποντος καθηγητή</a:t>
            </a:r>
            <a:endParaRPr lang="el-GR" dirty="0" smtClean="0"/>
          </a:p>
          <a:p>
            <a:r>
              <a:rPr lang="el-GR" dirty="0" smtClean="0">
                <a:hlinkClick r:id="rId11" action="ppaction://hlinksldjump"/>
              </a:rPr>
              <a:t>Κείμενα</a:t>
            </a:r>
            <a:endParaRPr lang="el-GR" dirty="0" smtClean="0"/>
          </a:p>
          <a:p>
            <a:pPr lvl="1"/>
            <a:r>
              <a:rPr lang="el-GR" dirty="0" smtClean="0">
                <a:hlinkClick r:id="rId11" action="ppaction://hlinksldjump"/>
              </a:rPr>
              <a:t>Διόρθωση κειμένου</a:t>
            </a:r>
            <a:endParaRPr lang="el-GR" dirty="0" smtClean="0"/>
          </a:p>
          <a:p>
            <a:pPr lvl="1"/>
            <a:r>
              <a:rPr lang="el-GR" dirty="0" smtClean="0">
                <a:hlinkClick r:id="rId12" action="ppaction://hlinksldjump"/>
              </a:rPr>
              <a:t>Δημιουργία νέου κειμένου</a:t>
            </a:r>
            <a:endParaRPr lang="el-GR" dirty="0" smtClean="0"/>
          </a:p>
          <a:p>
            <a:r>
              <a:rPr lang="el-GR" dirty="0" smtClean="0">
                <a:hlinkClick r:id="rId13" action="ppaction://hlinksldjump"/>
              </a:rPr>
              <a:t>Ασκήσεις</a:t>
            </a:r>
            <a:endParaRPr lang="el-GR" dirty="0" smtClean="0"/>
          </a:p>
          <a:p>
            <a:pPr lvl="1"/>
            <a:r>
              <a:rPr lang="el-GR" dirty="0" smtClean="0">
                <a:hlinkClick r:id="rId13" action="ppaction://hlinksldjump"/>
              </a:rPr>
              <a:t>Διόρθωση άσκησης</a:t>
            </a:r>
            <a:endParaRPr lang="el-GR" dirty="0" smtClean="0"/>
          </a:p>
          <a:p>
            <a:pPr lvl="1"/>
            <a:r>
              <a:rPr lang="el-GR" dirty="0" smtClean="0">
                <a:hlinkClick r:id="rId14" action="ppaction://hlinksldjump"/>
              </a:rPr>
              <a:t>Δημιουργία νέας άσκησης</a:t>
            </a:r>
            <a:endParaRPr lang="el-GR" dirty="0" smtClean="0"/>
          </a:p>
          <a:p>
            <a:pPr lvl="1"/>
            <a:r>
              <a:rPr lang="el-GR" dirty="0" smtClean="0">
                <a:hlinkClick r:id="rId15" action="ppaction://hlinksldjump"/>
              </a:rPr>
              <a:t>Ποιον τύπο να διαλέξω;</a:t>
            </a:r>
            <a:endParaRPr lang="el-GR" dirty="0" smtClean="0"/>
          </a:p>
          <a:p>
            <a:pPr lvl="1"/>
            <a:r>
              <a:rPr lang="el-GR" dirty="0" smtClean="0">
                <a:hlinkClick r:id="rId16" action="ppaction://hlinksldjump"/>
              </a:rPr>
              <a:t>Αντιμετώπιση προβλημάτων</a:t>
            </a:r>
            <a:endParaRPr lang="el-GR" dirty="0" smtClean="0"/>
          </a:p>
          <a:p>
            <a:r>
              <a:rPr lang="el-GR" dirty="0" smtClean="0">
                <a:hlinkClick r:id="rId17" action="ppaction://hlinksldjump"/>
              </a:rPr>
              <a:t>Μηνύματα</a:t>
            </a:r>
            <a:endParaRPr lang="el-GR" dirty="0" smtClean="0"/>
          </a:p>
          <a:p>
            <a:r>
              <a:rPr lang="el-GR" dirty="0" smtClean="0">
                <a:hlinkClick r:id="rId18" action="ppaction://hlinksldjump"/>
              </a:rPr>
              <a:t>Περιοδικό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62600" y="2590800"/>
            <a:ext cx="2667000" cy="2773363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9" action="ppaction://hlinksldjump"/>
              </a:rPr>
              <a:t>Πολλαπλής</a:t>
            </a:r>
            <a:r>
              <a:rPr kumimoji="0" lang="el-GR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9" action="ppaction://hlinksldjump"/>
              </a:rPr>
              <a:t> επιλογής</a:t>
            </a:r>
            <a:endParaRPr kumimoji="0" lang="el-GR" sz="14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l-GR" sz="1400" baseline="0" dirty="0" smtClean="0">
                <a:solidFill>
                  <a:schemeClr val="tx2"/>
                </a:solidFill>
                <a:hlinkClick r:id="rId20" action="ppaction://hlinksldjump"/>
              </a:rPr>
              <a:t>Σωστό</a:t>
            </a:r>
            <a:r>
              <a:rPr lang="el-GR" sz="1400" dirty="0" smtClean="0">
                <a:solidFill>
                  <a:schemeClr val="tx2"/>
                </a:solidFill>
                <a:hlinkClick r:id="rId20" action="ppaction://hlinksldjump"/>
              </a:rPr>
              <a:t> / λάθος</a:t>
            </a:r>
            <a:endParaRPr lang="el-GR" sz="14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 action="ppaction://hlinksldjump"/>
              </a:rPr>
              <a:t>Συμπλήρωση</a:t>
            </a:r>
            <a:r>
              <a:rPr kumimoji="0" lang="el-GR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 action="ppaction://hlinksldjump"/>
              </a:rPr>
              <a:t> κενών</a:t>
            </a:r>
            <a:endParaRPr kumimoji="0" lang="el-GR" sz="14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l-GR" sz="1400" baseline="0" dirty="0" smtClean="0">
                <a:solidFill>
                  <a:schemeClr val="tx2"/>
                </a:solidFill>
                <a:hlinkClick r:id="rId22" action="ppaction://hlinksldjump"/>
              </a:rPr>
              <a:t>Συμπλήρωση</a:t>
            </a:r>
            <a:r>
              <a:rPr lang="el-GR" sz="1400" dirty="0" smtClean="0">
                <a:solidFill>
                  <a:schemeClr val="tx2"/>
                </a:solidFill>
                <a:hlinkClick r:id="rId22" action="ppaction://hlinksldjump"/>
              </a:rPr>
              <a:t> πίνακα</a:t>
            </a:r>
            <a:endParaRPr lang="el-GR" sz="14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l-GR" sz="1400" dirty="0" smtClean="0">
                <a:solidFill>
                  <a:schemeClr val="tx2"/>
                </a:solidFill>
                <a:hlinkClick r:id="rId23" action="ppaction://hlinksldjump"/>
              </a:rPr>
              <a:t>Αντιστοίχιση</a:t>
            </a:r>
            <a:endParaRPr lang="el-GR" sz="14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l-GR" sz="1400" dirty="0" smtClean="0">
                <a:solidFill>
                  <a:schemeClr val="tx2"/>
                </a:solidFill>
                <a:hlinkClick r:id="rId24" action="ppaction://hlinksldjump"/>
              </a:rPr>
              <a:t>Ταξινόμηση</a:t>
            </a:r>
            <a:endParaRPr lang="el-GR" sz="14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l-GR" sz="1400" dirty="0" smtClean="0">
                <a:solidFill>
                  <a:schemeClr val="tx2"/>
                </a:solidFill>
                <a:hlinkClick r:id="rId25" action="ppaction://hlinksldjump"/>
              </a:rPr>
              <a:t>Ακούω και γράφω</a:t>
            </a:r>
            <a:endParaRPr lang="el-GR" sz="14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l-GR" sz="1400" dirty="0" smtClean="0">
                <a:solidFill>
                  <a:schemeClr val="tx2"/>
                </a:solidFill>
                <a:hlinkClick r:id="rId26" action="ppaction://hlinksldjump"/>
              </a:rPr>
              <a:t>Ελεύθερη απάντηση</a:t>
            </a:r>
            <a:endParaRPr lang="el-GR" sz="14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l-GR" sz="1400" dirty="0" smtClean="0">
                <a:solidFill>
                  <a:schemeClr val="tx2"/>
                </a:solidFill>
                <a:hlinkClick r:id="rId27" action="ppaction://hlinksldjump"/>
              </a:rPr>
              <a:t>Σταυρόλεξο</a:t>
            </a:r>
            <a:endParaRPr lang="el-GR" sz="14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el-GR" sz="1400" dirty="0" smtClean="0">
                <a:solidFill>
                  <a:schemeClr val="tx2"/>
                </a:solidFill>
                <a:hlinkClick r:id="rId28" action="ppaction://hlinksldjump"/>
              </a:rPr>
              <a:t>Δραστηριότητα</a:t>
            </a:r>
            <a:endParaRPr kumimoji="0" lang="el-G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4788193"/>
            <a:ext cx="2514600" cy="0"/>
          </a:xfrm>
          <a:prstGeom prst="line">
            <a:avLst/>
          </a:prstGeom>
          <a:ln w="19050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 b="51266"/>
          <a:stretch>
            <a:fillRect/>
          </a:stretch>
        </p:blipFill>
        <p:spPr bwMode="auto">
          <a:xfrm>
            <a:off x="3657600" y="1752599"/>
            <a:ext cx="5125440" cy="195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 b="50010"/>
          <a:stretch>
            <a:fillRect/>
          </a:stretch>
        </p:blipFill>
        <p:spPr bwMode="auto">
          <a:xfrm>
            <a:off x="3657600" y="3778802"/>
            <a:ext cx="5133975" cy="201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κειμενου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61803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000" dirty="0" smtClean="0"/>
              <a:t>Ως λέξη ορίζεται μια σειρά συνεχόμενων χαρακτήρων.</a:t>
            </a:r>
          </a:p>
          <a:p>
            <a:pPr>
              <a:spcBef>
                <a:spcPts val="1800"/>
              </a:spcBef>
            </a:pPr>
            <a:r>
              <a:rPr lang="el-GR" sz="2000" dirty="0" smtClean="0"/>
              <a:t>Τις λέξεις τις χωρίζουν 3 (μόνο!) πράγματα:</a:t>
            </a:r>
          </a:p>
          <a:p>
            <a:pPr lvl="1">
              <a:spcBef>
                <a:spcPts val="1800"/>
              </a:spcBef>
            </a:pPr>
            <a:r>
              <a:rPr lang="el-GR" sz="1600" dirty="0" smtClean="0"/>
              <a:t>Κενά</a:t>
            </a:r>
          </a:p>
          <a:p>
            <a:pPr lvl="1">
              <a:spcBef>
                <a:spcPts val="1800"/>
              </a:spcBef>
            </a:pPr>
            <a:r>
              <a:rPr lang="el-GR" sz="1600" dirty="0" smtClean="0"/>
              <a:t>Νέα γραμμή</a:t>
            </a:r>
          </a:p>
          <a:p>
            <a:pPr lvl="1">
              <a:spcBef>
                <a:spcPts val="1800"/>
              </a:spcBef>
            </a:pPr>
            <a:r>
              <a:rPr lang="en-US" sz="1600" dirty="0" smtClean="0"/>
              <a:t>Tab</a:t>
            </a:r>
          </a:p>
          <a:p>
            <a:pPr>
              <a:spcBef>
                <a:spcPts val="1800"/>
              </a:spcBef>
            </a:pPr>
            <a:r>
              <a:rPr lang="el-GR" sz="2000" dirty="0" smtClean="0"/>
              <a:t>Έτσι, η φράση «</a:t>
            </a:r>
            <a:r>
              <a:rPr lang="el-GR" sz="2000" b="1" dirty="0" smtClean="0"/>
              <a:t>μία φράση!</a:t>
            </a:r>
            <a:r>
              <a:rPr lang="el-GR" sz="2000" dirty="0" smtClean="0"/>
              <a:t>» αποτελείται από </a:t>
            </a:r>
            <a:r>
              <a:rPr lang="el-GR" sz="2000" b="1" dirty="0" smtClean="0"/>
              <a:t>2 λέξεις</a:t>
            </a:r>
            <a:r>
              <a:rPr lang="el-GR" sz="20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000" dirty="0" smtClean="0"/>
              <a:t>Αν είχαμε γράψει, όμως, «</a:t>
            </a:r>
            <a:r>
              <a:rPr lang="el-GR" sz="2000" b="1" dirty="0" smtClean="0"/>
              <a:t>μία φράση !</a:t>
            </a:r>
            <a:r>
              <a:rPr lang="el-GR" sz="2000" dirty="0" smtClean="0"/>
              <a:t>», αυτό είναι </a:t>
            </a:r>
            <a:r>
              <a:rPr lang="el-GR" sz="2000" b="1" dirty="0" smtClean="0"/>
              <a:t>3 λέξεις </a:t>
            </a:r>
            <a:r>
              <a:rPr lang="el-GR" sz="2000" dirty="0" smtClean="0"/>
              <a:t>(η 3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είναι το θαυμαστικό).</a:t>
            </a:r>
          </a:p>
          <a:p>
            <a:pPr>
              <a:spcBef>
                <a:spcPts val="1800"/>
              </a:spcBef>
            </a:pPr>
            <a:r>
              <a:rPr lang="el-GR" sz="2000" dirty="0" smtClean="0"/>
              <a:t>«</a:t>
            </a:r>
            <a:r>
              <a:rPr lang="el-GR" sz="2000" b="1" dirty="0" smtClean="0"/>
              <a:t>Πάνω-</a:t>
            </a:r>
            <a:r>
              <a:rPr lang="el-GR" sz="2000" b="1" dirty="0" err="1" smtClean="0"/>
              <a:t>κάτω</a:t>
            </a:r>
            <a:r>
              <a:rPr lang="el-GR" sz="2000" dirty="0" smtClean="0"/>
              <a:t>» : </a:t>
            </a:r>
            <a:r>
              <a:rPr lang="el-GR" sz="2000" b="1" dirty="0" smtClean="0"/>
              <a:t>1 λέξη</a:t>
            </a:r>
            <a:r>
              <a:rPr lang="el-GR" sz="20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000" dirty="0" smtClean="0"/>
              <a:t>«</a:t>
            </a:r>
            <a:r>
              <a:rPr lang="el-GR" sz="2000" b="1" dirty="0" smtClean="0"/>
              <a:t>Πάνω – κάτω</a:t>
            </a:r>
            <a:r>
              <a:rPr lang="el-GR" sz="2000" dirty="0" smtClean="0"/>
              <a:t>» : </a:t>
            </a:r>
            <a:r>
              <a:rPr lang="el-GR" sz="2000" b="1" dirty="0" smtClean="0"/>
              <a:t>3 λέξεις</a:t>
            </a:r>
            <a:r>
              <a:rPr lang="el-GR" sz="2000" dirty="0" smtClean="0"/>
              <a:t>. 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2971800"/>
            <a:ext cx="990600" cy="228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81400" y="4988512"/>
            <a:ext cx="990600" cy="228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4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 b="51266"/>
          <a:stretch>
            <a:fillRect/>
          </a:stretch>
        </p:blipFill>
        <p:spPr bwMode="auto">
          <a:xfrm>
            <a:off x="3657600" y="1752599"/>
            <a:ext cx="5125440" cy="195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 b="50010"/>
          <a:stretch>
            <a:fillRect/>
          </a:stretch>
        </p:blipFill>
        <p:spPr bwMode="auto">
          <a:xfrm>
            <a:off x="3657600" y="3778802"/>
            <a:ext cx="5133975" cy="201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κειμενου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6180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000" dirty="0" smtClean="0"/>
              <a:t>Και μερικοί κανόνες ακόμα:</a:t>
            </a:r>
          </a:p>
          <a:p>
            <a:pPr lvl="1">
              <a:spcBef>
                <a:spcPts val="1800"/>
              </a:spcBef>
            </a:pPr>
            <a:r>
              <a:rPr lang="el-GR" sz="1600" dirty="0" smtClean="0"/>
              <a:t>Ο τίτλος και οι ερωτήσεις πριν το κείμενο πρέπει να ανήκουν σε μία φράση.</a:t>
            </a:r>
          </a:p>
          <a:p>
            <a:pPr lvl="1">
              <a:spcBef>
                <a:spcPts val="1800"/>
              </a:spcBef>
            </a:pPr>
            <a:r>
              <a:rPr lang="el-GR" sz="1600" dirty="0" smtClean="0"/>
              <a:t>Το υπόλοιπο κείμενο συνήθως βολεύει να το χωρίζει κανείς στα κόμματα και στις τελείες.</a:t>
            </a:r>
          </a:p>
          <a:p>
            <a:pPr lvl="1">
              <a:spcBef>
                <a:spcPts val="1800"/>
              </a:spcBef>
            </a:pPr>
            <a:r>
              <a:rPr lang="el-GR" sz="1600" b="1" dirty="0" smtClean="0"/>
              <a:t>Πάντα</a:t>
            </a:r>
            <a:r>
              <a:rPr lang="el-GR" sz="1600" dirty="0" smtClean="0"/>
              <a:t>, αφού κάνετε διόρθωση σε ένα κείμενο, μπείτε με την </a:t>
            </a:r>
            <a:r>
              <a:rPr lang="el-GR" sz="1600" b="1" dirty="0" smtClean="0"/>
              <a:t>πλατφόρμα του μαθητή</a:t>
            </a:r>
            <a:r>
              <a:rPr lang="el-GR" sz="1600" dirty="0" smtClean="0"/>
              <a:t> να δείτε πώς φαίνεται και πώς ακούγεται!</a:t>
            </a:r>
          </a:p>
        </p:txBody>
      </p:sp>
      <p:sp>
        <p:nvSpPr>
          <p:cNvPr id="7" name="Oval 6"/>
          <p:cNvSpPr/>
          <p:nvPr/>
        </p:nvSpPr>
        <p:spPr>
          <a:xfrm>
            <a:off x="3657600" y="2971800"/>
            <a:ext cx="990600" cy="228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81400" y="4988512"/>
            <a:ext cx="990600" cy="228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52600"/>
            <a:ext cx="5105400" cy="40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Δημιουργια</a:t>
            </a:r>
            <a:r>
              <a:rPr lang="el-GR" dirty="0" smtClean="0"/>
              <a:t> </a:t>
            </a:r>
            <a:r>
              <a:rPr lang="el-GR" dirty="0" err="1" smtClean="0"/>
              <a:t>νεου</a:t>
            </a:r>
            <a:r>
              <a:rPr lang="el-GR" dirty="0" smtClean="0"/>
              <a:t> </a:t>
            </a:r>
            <a:r>
              <a:rPr lang="el-GR" dirty="0" err="1" smtClean="0"/>
              <a:t>κειμενου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84663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500" dirty="0" smtClean="0"/>
              <a:t>Γίνεται με τον ίδιο τρόπο όπως η διόρθωση, αλλά αντί να επιλέξουμε κείμενο θα κάνουμε κλικ στο </a:t>
            </a:r>
            <a:r>
              <a:rPr lang="en-US" sz="2500" b="1" dirty="0" smtClean="0"/>
              <a:t>New</a:t>
            </a:r>
            <a:endParaRPr lang="el-GR" sz="2500" b="1" dirty="0" smtClean="0"/>
          </a:p>
          <a:p>
            <a:pPr>
              <a:spcBef>
                <a:spcPts val="1800"/>
              </a:spcBef>
            </a:pPr>
            <a:r>
              <a:rPr lang="el-GR" sz="2500" dirty="0" smtClean="0"/>
              <a:t>Πριν ξεκινήσετε να το κάνετε αυτό βεβαιωθείτε ότι:</a:t>
            </a:r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Έχετε το </a:t>
            </a:r>
            <a:r>
              <a:rPr lang="el-GR" sz="2200" b="1" dirty="0" smtClean="0"/>
              <a:t>κείμενο</a:t>
            </a:r>
            <a:r>
              <a:rPr lang="el-GR" sz="2200" dirty="0" smtClean="0"/>
              <a:t>, τη </a:t>
            </a:r>
            <a:r>
              <a:rPr lang="el-GR" sz="2200" b="1" dirty="0" smtClean="0"/>
              <a:t>μετάφραση</a:t>
            </a:r>
            <a:r>
              <a:rPr lang="el-GR" sz="2200" dirty="0" smtClean="0"/>
              <a:t> και το </a:t>
            </a:r>
            <a:r>
              <a:rPr lang="el-GR" sz="2200" b="1" dirty="0" smtClean="0"/>
              <a:t>λεξικό</a:t>
            </a:r>
            <a:r>
              <a:rPr lang="el-GR" sz="2200" dirty="0" smtClean="0"/>
              <a:t> έτοιμα σε αρχεία κειμένου (π.χ. </a:t>
            </a:r>
            <a:r>
              <a:rPr lang="en-US" sz="2200" dirty="0" smtClean="0"/>
              <a:t>MS word), </a:t>
            </a:r>
            <a:r>
              <a:rPr lang="el-GR" sz="2200" dirty="0" smtClean="0"/>
              <a:t>κατά προτίμηση με δυνατότητα </a:t>
            </a:r>
            <a:r>
              <a:rPr lang="en-US" sz="2200" dirty="0" smtClean="0"/>
              <a:t>spell check.</a:t>
            </a:r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Τα έχετε </a:t>
            </a:r>
            <a:r>
              <a:rPr lang="el-GR" sz="2200" b="1" dirty="0" smtClean="0"/>
              <a:t>ελέγξει</a:t>
            </a:r>
            <a:r>
              <a:rPr lang="el-GR" sz="2200" dirty="0" smtClean="0"/>
              <a:t> για ορθογραφικά λάθη, μορφοποίηση, διπλά κενά, κτλ.</a:t>
            </a:r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Έχετε το </a:t>
            </a:r>
            <a:r>
              <a:rPr lang="el-GR" sz="2200" b="1" dirty="0" smtClean="0"/>
              <a:t>ηχητικό αρχείο </a:t>
            </a:r>
            <a:r>
              <a:rPr lang="el-GR" sz="2200" dirty="0" smtClean="0"/>
              <a:t>σε </a:t>
            </a:r>
            <a:r>
              <a:rPr lang="en-US" sz="2200" dirty="0" smtClean="0"/>
              <a:t>mp3.</a:t>
            </a:r>
            <a:endParaRPr lang="el-GR" sz="2200" dirty="0" smtClean="0"/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Έχετε πρόσβαση σε ένα πρόγραμμα για </a:t>
            </a:r>
            <a:r>
              <a:rPr lang="en-US" sz="2200" b="1" dirty="0" smtClean="0"/>
              <a:t>sound editing</a:t>
            </a:r>
            <a:r>
              <a:rPr lang="en-US" sz="2200" dirty="0" smtClean="0"/>
              <a:t>, </a:t>
            </a:r>
            <a:r>
              <a:rPr lang="el-GR" sz="2200" dirty="0" smtClean="0"/>
              <a:t>γιατί αλλιώς δεν θα καταφέρετε να κάνετε το συγχρονισμό!</a:t>
            </a:r>
          </a:p>
          <a:p>
            <a:pPr lvl="2">
              <a:spcBef>
                <a:spcPts val="1800"/>
              </a:spcBef>
            </a:pPr>
            <a:r>
              <a:rPr lang="el-GR" sz="2000" dirty="0" smtClean="0"/>
              <a:t>Ένα </a:t>
            </a:r>
            <a:r>
              <a:rPr lang="en-US" sz="2000" dirty="0" smtClean="0"/>
              <a:t>freeware </a:t>
            </a:r>
            <a:r>
              <a:rPr lang="el-GR" sz="2000" dirty="0" smtClean="0"/>
              <a:t>τέτοιο πρόγραμμα είναι το </a:t>
            </a:r>
            <a:r>
              <a:rPr lang="en-US" sz="2000" b="1" dirty="0" smtClean="0"/>
              <a:t>Audacity</a:t>
            </a:r>
            <a:endParaRPr lang="el-GR" sz="2000" b="1" dirty="0" smtClean="0"/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Έχετε τουλάχιστον </a:t>
            </a:r>
            <a:r>
              <a:rPr lang="el-GR" sz="2200" b="1" dirty="0" smtClean="0"/>
              <a:t>2 ώρες </a:t>
            </a:r>
            <a:r>
              <a:rPr lang="el-GR" sz="2200" dirty="0" smtClean="0"/>
              <a:t>στη διάθεσή σας.</a:t>
            </a:r>
          </a:p>
        </p:txBody>
      </p:sp>
      <p:sp>
        <p:nvSpPr>
          <p:cNvPr id="7" name="Oval 6"/>
          <p:cNvSpPr/>
          <p:nvPr/>
        </p:nvSpPr>
        <p:spPr>
          <a:xfrm>
            <a:off x="4876800" y="5383566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1981200" y="2286000"/>
            <a:ext cx="50533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ασκησησ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1534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Από το κεντρικό μενού, πατάμε </a:t>
            </a:r>
            <a:r>
              <a:rPr lang="en-US" sz="2400" b="1" dirty="0" smtClean="0"/>
              <a:t>Quizzes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7" name="Oval 6"/>
          <p:cNvSpPr/>
          <p:nvPr/>
        </p:nvSpPr>
        <p:spPr>
          <a:xfrm>
            <a:off x="5181600" y="3505200"/>
            <a:ext cx="1524000" cy="990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ασκησησ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Βλέπουμε μια λίστα με όλες τις ασκήσεις.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Η λίστα έχει περισσότερες στήλες απ’ όσες φαίνονται. Κάντε </a:t>
            </a:r>
            <a:r>
              <a:rPr lang="en-US" sz="2400" b="1" dirty="0" smtClean="0"/>
              <a:t>scroll </a:t>
            </a:r>
            <a:r>
              <a:rPr lang="el-GR" sz="2400" b="1" dirty="0" smtClean="0"/>
              <a:t>στα δεξιά </a:t>
            </a:r>
            <a:r>
              <a:rPr lang="el-GR" sz="2400" dirty="0" smtClean="0"/>
              <a:t>για να τις δείτε.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225" y="1752600"/>
            <a:ext cx="5057775" cy="39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729580" y="1730099"/>
            <a:ext cx="5033420" cy="394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ασκησησ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Κάνοντας κλικ στην </a:t>
            </a:r>
            <a:r>
              <a:rPr lang="el-GR" sz="2400" b="1" dirty="0" smtClean="0"/>
              <a:t>επικεφαλίδα</a:t>
            </a:r>
            <a:r>
              <a:rPr lang="el-GR" sz="2400" dirty="0" smtClean="0"/>
              <a:t> μιας στήλης η λίστα ταξινομείται με βάση αυτή τη στήλη.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Κάνοντας κλικ σε </a:t>
            </a:r>
            <a:r>
              <a:rPr lang="el-GR" sz="2400" b="1" dirty="0" smtClean="0"/>
              <a:t>πολλές στήλες</a:t>
            </a:r>
            <a:r>
              <a:rPr lang="el-GR" sz="2400" dirty="0" smtClean="0"/>
              <a:t>, κρατώντας πατημένο το </a:t>
            </a:r>
            <a:r>
              <a:rPr lang="en-US" sz="2400" dirty="0" smtClean="0"/>
              <a:t>shift, </a:t>
            </a:r>
            <a:r>
              <a:rPr lang="el-GR" sz="2400" dirty="0" smtClean="0"/>
              <a:t>ταξινομούμε τη λίστα με βάση πολλές στήλες, σε σειρά προτεραιότητας.</a:t>
            </a:r>
          </a:p>
        </p:txBody>
      </p:sp>
      <p:sp>
        <p:nvSpPr>
          <p:cNvPr id="5" name="Oval 4"/>
          <p:cNvSpPr/>
          <p:nvPr/>
        </p:nvSpPr>
        <p:spPr>
          <a:xfrm>
            <a:off x="3733800" y="2411766"/>
            <a:ext cx="3733800" cy="304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58651"/>
            <a:ext cx="5094187" cy="39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ασκησησ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Εδώ, π.χ., έχουμε ταξινομήσει τις απαντήσεις πρώτα με βάση το κείμενο, μετά με το </a:t>
            </a:r>
            <a:r>
              <a:rPr lang="en-US" sz="2400" dirty="0" smtClean="0"/>
              <a:t>focus</a:t>
            </a:r>
            <a:r>
              <a:rPr lang="el-GR" sz="2400" dirty="0" smtClean="0"/>
              <a:t>, και μετά με το επίπεδο δυσκολίας.</a:t>
            </a:r>
          </a:p>
        </p:txBody>
      </p:sp>
      <p:sp>
        <p:nvSpPr>
          <p:cNvPr id="5" name="Oval 4"/>
          <p:cNvSpPr/>
          <p:nvPr/>
        </p:nvSpPr>
        <p:spPr>
          <a:xfrm>
            <a:off x="3505200" y="2411766"/>
            <a:ext cx="4038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46549"/>
            <a:ext cx="5109620" cy="400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ασκησησ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Για ακόμα μεγαλύτερη ευκολία, μπορούμε να χρησιμοποιήσουμε τις επιλογές στα δεξιά.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Έτσι, μπορούμε να επιλέξουμε συγκεκριμένο κείμενο, επίπεδο, και </a:t>
            </a:r>
            <a:r>
              <a:rPr lang="en-US" sz="2400" dirty="0" smtClean="0"/>
              <a:t>focus</a:t>
            </a:r>
            <a:r>
              <a:rPr lang="el-GR" sz="24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Αφού βρούμε την άσκηση που μας ενδιαφέρει, κάνουμε κλικ πάνω της και αυτή χρωματίζεται μπλε.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Μετά κάνουμε κλικ στο </a:t>
            </a:r>
            <a:r>
              <a:rPr lang="en-US" sz="2400" b="1" dirty="0" smtClean="0"/>
              <a:t>Select</a:t>
            </a:r>
            <a:r>
              <a:rPr lang="en-US" sz="2400" dirty="0" smtClean="0"/>
              <a:t>.</a:t>
            </a:r>
            <a:endParaRPr lang="el-GR" sz="2400" b="1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5" name="Oval 4"/>
          <p:cNvSpPr/>
          <p:nvPr/>
        </p:nvSpPr>
        <p:spPr>
          <a:xfrm>
            <a:off x="7315200" y="2209800"/>
            <a:ext cx="1295400" cy="1981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3429000" y="2590800"/>
            <a:ext cx="4267200" cy="5334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545366" y="5307366"/>
            <a:ext cx="4572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54302"/>
            <a:ext cx="5099733" cy="399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ασκησησ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77043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Στην οθόνη της άσκησης βλέπουμε τα στοιχεία της.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Πάνω πάνω </a:t>
            </a:r>
            <a:r>
              <a:rPr lang="el-GR" sz="2400" dirty="0" smtClean="0"/>
              <a:t>είναι η εκφώνηση, στα ελληνικά και στη γλώσσα εκμάθησης.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Στα δεξιά βλέπουμε το κείμενο, </a:t>
            </a:r>
            <a:r>
              <a:rPr lang="en-US" sz="2400" dirty="0" smtClean="0"/>
              <a:t>focus </a:t>
            </a:r>
            <a:r>
              <a:rPr lang="el-GR" sz="2400" dirty="0" smtClean="0"/>
              <a:t>και επίπεδο στο οποίο ανήκει, το πόσους βαθμούς πιάνει, το όνομά της (που πρέπει να είναι αριθμός), και τη βοήθεια που θα δίνεται στον μαθητή.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Για να μπορούμε να αλλάξουμε κάτι, πρέπει να πατήσουμε στο </a:t>
            </a:r>
            <a:r>
              <a:rPr lang="en-US" sz="2400" b="1" dirty="0" smtClean="0"/>
              <a:t>Edit</a:t>
            </a:r>
            <a:r>
              <a:rPr lang="en-US" sz="2400" dirty="0" smtClean="0"/>
              <a:t>.</a:t>
            </a:r>
            <a:endParaRPr lang="el-GR" sz="2400" b="1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5" name="Oval 4"/>
          <p:cNvSpPr/>
          <p:nvPr/>
        </p:nvSpPr>
        <p:spPr>
          <a:xfrm>
            <a:off x="7086600" y="2286000"/>
            <a:ext cx="1600200" cy="3276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3429000" y="2438400"/>
            <a:ext cx="3505200" cy="1066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876800" y="5307366"/>
            <a:ext cx="4572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27452"/>
            <a:ext cx="5133975" cy="40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Διορθωση</a:t>
            </a:r>
            <a:r>
              <a:rPr lang="el-GR" dirty="0" smtClean="0"/>
              <a:t> </a:t>
            </a:r>
            <a:r>
              <a:rPr lang="el-GR" dirty="0" err="1" smtClean="0"/>
              <a:t>ασκησησ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770438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500" dirty="0" smtClean="0"/>
              <a:t>Οι περισσότεροι τύποι ασκήσεων μπορούν να έχουν απεριόριστο αριθμό ερωτήσεων.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Για να προσθέσουμε μια νέα ερώτηση πατάμε το </a:t>
            </a:r>
            <a:r>
              <a:rPr lang="en-US" sz="2500" b="1" dirty="0" smtClean="0"/>
              <a:t>Add Question</a:t>
            </a:r>
            <a:r>
              <a:rPr lang="en-US" sz="25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Μπορούμε να αφαιρέσουμε μία ερώτηση γράφοντας τον αριθμό της και πατώντας το </a:t>
            </a:r>
            <a:r>
              <a:rPr lang="en-US" sz="2500" b="1" dirty="0" smtClean="0"/>
              <a:t>Remove Question</a:t>
            </a:r>
            <a:r>
              <a:rPr lang="en-US" sz="25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Όταν έχουμε κάνει </a:t>
            </a:r>
            <a:r>
              <a:rPr lang="el-GR" sz="2500" dirty="0" err="1" smtClean="0"/>
              <a:t>ό,τι</a:t>
            </a:r>
            <a:r>
              <a:rPr lang="el-GR" sz="2500" dirty="0" smtClean="0"/>
              <a:t> αλλαγές θέλουμε, πατάμε το </a:t>
            </a:r>
            <a:r>
              <a:rPr lang="en-US" sz="2500" dirty="0" smtClean="0"/>
              <a:t>submit.</a:t>
            </a:r>
          </a:p>
          <a:p>
            <a:pPr>
              <a:spcBef>
                <a:spcPts val="1800"/>
              </a:spcBef>
            </a:pPr>
            <a:r>
              <a:rPr lang="el-GR" sz="2500" b="1" dirty="0" smtClean="0">
                <a:solidFill>
                  <a:srgbClr val="C00000"/>
                </a:solidFill>
              </a:rPr>
              <a:t>Προσοχή! Οποιαδήποτε αλλαγή σε μια άσκηση συνιστά διαγραφή όλων των απαντήσεων των μαθητών σε αυτήν την άσκηση!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Είναι, ουσιαστικά, σαν η άσκηση να διαγράφεται και να μπαίνει μια νέα στη θέση της.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Όσοι μαθητές είχαν πάρει βαθμούς από αυτήν την άσκηση θα τους χάσουν (και θα μπορούν, βεβαίως, να την ξανακάνουν)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Επίσης, με το </a:t>
            </a:r>
            <a:r>
              <a:rPr lang="en-US" sz="2400" b="1" dirty="0" smtClean="0"/>
              <a:t>Remove</a:t>
            </a:r>
            <a:r>
              <a:rPr lang="en-US" sz="2400" dirty="0" smtClean="0"/>
              <a:t> </a:t>
            </a:r>
            <a:r>
              <a:rPr lang="el-GR" sz="2400" dirty="0" smtClean="0"/>
              <a:t>η άσκηση διαγράφεται. </a:t>
            </a:r>
            <a:r>
              <a:rPr lang="el-GR" sz="2400" b="1" dirty="0" smtClean="0"/>
              <a:t>Προσοχή μην το πατήσετε κατά λάθος!</a:t>
            </a:r>
          </a:p>
        </p:txBody>
      </p:sp>
      <p:sp>
        <p:nvSpPr>
          <p:cNvPr id="5" name="Oval 4"/>
          <p:cNvSpPr/>
          <p:nvPr/>
        </p:nvSpPr>
        <p:spPr>
          <a:xfrm>
            <a:off x="4572000" y="5163844"/>
            <a:ext cx="2209800" cy="228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3352800" y="4953000"/>
            <a:ext cx="1371600" cy="304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876800" y="5307366"/>
            <a:ext cx="4572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Ιεραρχικη</a:t>
            </a:r>
            <a:r>
              <a:rPr lang="el-GR" dirty="0" smtClean="0"/>
              <a:t> </a:t>
            </a:r>
            <a:r>
              <a:rPr lang="el-GR" dirty="0" err="1" smtClean="0"/>
              <a:t>δομη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554162"/>
            <a:ext cx="2819400" cy="4525963"/>
          </a:xfrm>
        </p:spPr>
        <p:txBody>
          <a:bodyPr/>
          <a:lstStyle/>
          <a:p>
            <a:r>
              <a:rPr lang="el-GR" sz="1800" b="1" dirty="0" smtClean="0"/>
              <a:t>Ο κάθε μαθητής υπάγεται σε έναν καθηγητή</a:t>
            </a:r>
            <a:endParaRPr lang="en-US" sz="1800" b="1" dirty="0" smtClean="0"/>
          </a:p>
          <a:p>
            <a:pPr>
              <a:buNone/>
            </a:pPr>
            <a:endParaRPr lang="el-GR" sz="1800" b="1" dirty="0" smtClean="0"/>
          </a:p>
          <a:p>
            <a:r>
              <a:rPr lang="el-GR" sz="1800" b="1" dirty="0" smtClean="0"/>
              <a:t>Όλοι οι καθηγητές της ίδιας γλώσσας υπάγονται στον Διαχειριστή (</a:t>
            </a:r>
            <a:r>
              <a:rPr lang="en-US" sz="1800" b="1" dirty="0" smtClean="0"/>
              <a:t>Admin)</a:t>
            </a:r>
          </a:p>
          <a:p>
            <a:endParaRPr lang="el-GR" sz="1600" dirty="0" smtClean="0"/>
          </a:p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57200" y="3505200"/>
            <a:ext cx="12192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2590800" y="39624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Καθηγητής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2590800" y="15240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Καθηγητής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2590800" y="27432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Καθηγητής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4800600" y="17526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4800600" y="12954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4800600" y="2209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4800600" y="26670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4800600" y="31242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4800600" y="35814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4800600" y="40386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4800600" y="4495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22" name="Rectangle 21"/>
          <p:cNvSpPr/>
          <p:nvPr/>
        </p:nvSpPr>
        <p:spPr>
          <a:xfrm>
            <a:off x="4800600" y="5638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24" name="Rectangle 23"/>
          <p:cNvSpPr/>
          <p:nvPr/>
        </p:nvSpPr>
        <p:spPr>
          <a:xfrm>
            <a:off x="4800600" y="60960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30" name="Rectangle 29"/>
          <p:cNvSpPr/>
          <p:nvPr/>
        </p:nvSpPr>
        <p:spPr>
          <a:xfrm>
            <a:off x="2590800" y="57912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Καθηγητής</a:t>
            </a:r>
            <a:endParaRPr lang="el-GR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828800" y="1752600"/>
            <a:ext cx="609600" cy="1981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828800" y="3048000"/>
            <a:ext cx="609600" cy="6858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28800" y="3733800"/>
            <a:ext cx="609600" cy="457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28800" y="3733800"/>
            <a:ext cx="609600" cy="22860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200400" y="46482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Oval 52"/>
          <p:cNvSpPr/>
          <p:nvPr/>
        </p:nvSpPr>
        <p:spPr>
          <a:xfrm>
            <a:off x="3200400" y="48768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Oval 53"/>
          <p:cNvSpPr/>
          <p:nvPr/>
        </p:nvSpPr>
        <p:spPr>
          <a:xfrm>
            <a:off x="3200400" y="51054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Oval 54"/>
          <p:cNvSpPr/>
          <p:nvPr/>
        </p:nvSpPr>
        <p:spPr>
          <a:xfrm>
            <a:off x="3200400" y="53340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Oval 55"/>
          <p:cNvSpPr/>
          <p:nvPr/>
        </p:nvSpPr>
        <p:spPr>
          <a:xfrm>
            <a:off x="3200400" y="55626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Oval 56"/>
          <p:cNvSpPr/>
          <p:nvPr/>
        </p:nvSpPr>
        <p:spPr>
          <a:xfrm>
            <a:off x="52578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Oval 57"/>
          <p:cNvSpPr/>
          <p:nvPr/>
        </p:nvSpPr>
        <p:spPr>
          <a:xfrm>
            <a:off x="5257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Oval 58"/>
          <p:cNvSpPr/>
          <p:nvPr/>
        </p:nvSpPr>
        <p:spPr>
          <a:xfrm>
            <a:off x="52578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114800" y="1447800"/>
            <a:ext cx="533400" cy="3048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114800" y="1752600"/>
            <a:ext cx="533400" cy="1524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114800" y="1752600"/>
            <a:ext cx="533400" cy="6096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114800" y="2819400"/>
            <a:ext cx="533400" cy="1524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114800" y="2971800"/>
            <a:ext cx="533400" cy="3048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114800" y="3733800"/>
            <a:ext cx="533400" cy="457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114800" y="4191000"/>
            <a:ext cx="533400" cy="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114800" y="4191000"/>
            <a:ext cx="533400" cy="457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114800" y="5867400"/>
            <a:ext cx="533400" cy="1524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114800" y="6019800"/>
            <a:ext cx="533400" cy="2286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69050"/>
            <a:ext cx="5080924" cy="39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Δημιουργια</a:t>
            </a:r>
            <a:r>
              <a:rPr lang="el-GR" dirty="0" smtClean="0"/>
              <a:t> </a:t>
            </a:r>
            <a:r>
              <a:rPr lang="el-GR" dirty="0" err="1" smtClean="0"/>
              <a:t>νεασ</a:t>
            </a:r>
            <a:r>
              <a:rPr lang="el-GR" dirty="0" smtClean="0"/>
              <a:t> </a:t>
            </a:r>
            <a:r>
              <a:rPr lang="el-GR" dirty="0" err="1" smtClean="0"/>
              <a:t>ασκησησ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Γίνεται ακριβώς όπως η διόρθωση, μόνο που θα πατήσουμε το </a:t>
            </a:r>
            <a:r>
              <a:rPr lang="en-US" sz="2400" b="1" dirty="0" smtClean="0"/>
              <a:t>New</a:t>
            </a:r>
            <a:r>
              <a:rPr lang="el-GR" sz="24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Στις επόμενες διαφάνειες θα πούμε δυο λόγια για τους 10 τύπους των ασκήσεων, και τη δημιουργία τους.</a:t>
            </a:r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8" name="Oval 7"/>
          <p:cNvSpPr/>
          <p:nvPr/>
        </p:nvSpPr>
        <p:spPr>
          <a:xfrm>
            <a:off x="4926366" y="5307366"/>
            <a:ext cx="4572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52599"/>
            <a:ext cx="5105400" cy="40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νεα</a:t>
            </a:r>
            <a:r>
              <a:rPr lang="el-GR" dirty="0" smtClean="0"/>
              <a:t> </a:t>
            </a:r>
            <a:r>
              <a:rPr lang="el-GR" dirty="0" err="1" smtClean="0"/>
              <a:t>ασκηση</a:t>
            </a:r>
            <a:r>
              <a:rPr lang="el-GR" dirty="0" smtClean="0"/>
              <a:t> - </a:t>
            </a:r>
            <a:r>
              <a:rPr lang="el-GR" dirty="0" err="1" smtClean="0"/>
              <a:t>γενικα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69423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500" dirty="0" smtClean="0"/>
              <a:t>Το πρώτο πράγμα που πρέπει να κάνουμε είναι να επιλέξουμε </a:t>
            </a:r>
            <a:r>
              <a:rPr lang="el-GR" sz="2500" b="1" dirty="0" smtClean="0"/>
              <a:t>τύπο</a:t>
            </a:r>
            <a:r>
              <a:rPr lang="el-GR" sz="2500" dirty="0" smtClean="0"/>
              <a:t>, από το μενού στα δεξιά.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Από κάτω, επίσης στα δεξιά, επιλέγουμε σε πιο κείμενο, </a:t>
            </a:r>
            <a:r>
              <a:rPr lang="en-US" sz="2500" dirty="0" smtClean="0"/>
              <a:t>focus </a:t>
            </a:r>
            <a:r>
              <a:rPr lang="el-GR" sz="2500" dirty="0" smtClean="0"/>
              <a:t>και επίπεδο ανήκει η άσκηση, πόσους βαθμούς πιάνει, το όνομα (αριθμό) της, και τη βοήθεια προς τον μαθητή.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Η </a:t>
            </a:r>
            <a:r>
              <a:rPr lang="el-GR" sz="2500" b="1" dirty="0" smtClean="0"/>
              <a:t>βοήθεια</a:t>
            </a:r>
            <a:r>
              <a:rPr lang="el-GR" sz="2500" dirty="0" smtClean="0"/>
              <a:t> προς τον μαθητή πρέπει να γράφεται με </a:t>
            </a:r>
            <a:r>
              <a:rPr lang="el-GR" sz="2500" b="1" dirty="0" smtClean="0"/>
              <a:t>κεφαλαία</a:t>
            </a:r>
            <a:r>
              <a:rPr lang="el-GR" sz="2500" dirty="0" smtClean="0"/>
              <a:t> γράμματα, και να είναι αρκετά μικρή ώστε να χωράει στο συννεφάκι του βοηθού. Μπείτε στην πλατφόρμα του μαθητή για να το δείτε.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Στην πλατφόρμα του μαθητή εμφανίζεται η εκφώνηση πρώτα στη γλώσσα εκμάθησης και μετά στην ελληνική. Αν κάτι θέλετε να εμφανίζεται ανάμεσα από τις εκφωνήσεις και την άσκηση, προσθέστε το στο τέλος της ελληνικής εκφώνησης.</a:t>
            </a:r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8" name="Oval 7"/>
          <p:cNvSpPr/>
          <p:nvPr/>
        </p:nvSpPr>
        <p:spPr>
          <a:xfrm>
            <a:off x="7239000" y="2438400"/>
            <a:ext cx="1295400" cy="1828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25750"/>
            <a:ext cx="5133975" cy="40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Πολλαπλησ </a:t>
            </a:r>
            <a:r>
              <a:rPr lang="el-GR" dirty="0" smtClean="0"/>
              <a:t>επιλογησ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600" dirty="0" smtClean="0"/>
              <a:t>Αυτές οι ασκήσεις αποτελούνται από μια σειρά ερωτήσεων, στις οποίες ο μαθητής καλείται να επιλέξει τη σωστή απάντηση από έναν αριθμό επιλογών.</a:t>
            </a:r>
          </a:p>
          <a:p>
            <a:pPr>
              <a:spcBef>
                <a:spcPts val="1800"/>
              </a:spcBef>
            </a:pPr>
            <a:r>
              <a:rPr lang="el-GR" sz="2600" dirty="0" smtClean="0"/>
              <a:t>Οι επιλογές μπορεί να είναι από </a:t>
            </a:r>
            <a:r>
              <a:rPr lang="el-GR" sz="2600" b="1" dirty="0" smtClean="0"/>
              <a:t>3 ως 10</a:t>
            </a:r>
            <a:r>
              <a:rPr lang="el-GR" sz="26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600" dirty="0" smtClean="0"/>
              <a:t>Η </a:t>
            </a:r>
            <a:r>
              <a:rPr lang="el-GR" sz="2600" b="1" dirty="0" smtClean="0"/>
              <a:t>σωστή επιλογή </a:t>
            </a:r>
            <a:r>
              <a:rPr lang="el-GR" sz="2600" dirty="0" smtClean="0"/>
              <a:t>σημειώνεται με τη </a:t>
            </a:r>
            <a:r>
              <a:rPr lang="el-GR" sz="2600" b="1" dirty="0" err="1" smtClean="0"/>
              <a:t>βουλίτσα</a:t>
            </a:r>
            <a:r>
              <a:rPr lang="el-GR" sz="2600" dirty="0" smtClean="0"/>
              <a:t> στα δεξιά της.</a:t>
            </a:r>
          </a:p>
          <a:p>
            <a:pPr>
              <a:spcBef>
                <a:spcPts val="1800"/>
              </a:spcBef>
            </a:pPr>
            <a:r>
              <a:rPr lang="el-GR" sz="2600" dirty="0" smtClean="0"/>
              <a:t>Προαιρετικά, η κάθε ερώτηση μπορεί να συνοδεύεται και από μία εικόνα.</a:t>
            </a:r>
          </a:p>
          <a:p>
            <a:pPr>
              <a:spcBef>
                <a:spcPts val="1800"/>
              </a:spcBef>
            </a:pPr>
            <a:r>
              <a:rPr lang="el-GR" sz="2600" dirty="0" smtClean="0"/>
              <a:t>Στο παράδειγμα, έχουμε 3 επιλογές στην πρώτη ερώτηση, και η σωστή είναι η πρώτη.</a:t>
            </a:r>
          </a:p>
          <a:p>
            <a:pPr>
              <a:spcBef>
                <a:spcPts val="1800"/>
              </a:spcBef>
              <a:buNone/>
            </a:pP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8" name="Oval 7"/>
          <p:cNvSpPr/>
          <p:nvPr/>
        </p:nvSpPr>
        <p:spPr>
          <a:xfrm>
            <a:off x="7010400" y="3810000"/>
            <a:ext cx="304800" cy="1066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3352800" y="3276600"/>
            <a:ext cx="1981200" cy="16764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09300"/>
            <a:ext cx="5157124" cy="40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Σωστο</a:t>
            </a:r>
            <a:r>
              <a:rPr lang="el-GR" dirty="0" smtClean="0"/>
              <a:t> / </a:t>
            </a:r>
            <a:r>
              <a:rPr lang="el-GR" dirty="0" err="1" smtClean="0"/>
              <a:t>λαθοσ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Αυτές οι ασκήσεις αποτελούνται από μια σειρά προτάσεων, μέχρι 10, και για την καθεμία ο μαθητής πρέπει να επιλέξει αν είναι σωστή ή λάθος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Σε αυτές τις ασκήσεις ο μαθητής έχει </a:t>
            </a:r>
            <a:r>
              <a:rPr lang="el-GR" sz="2400" b="1" dirty="0" smtClean="0"/>
              <a:t>μία μόνο </a:t>
            </a:r>
            <a:r>
              <a:rPr lang="el-GR" sz="2400" dirty="0" smtClean="0"/>
              <a:t>προσπάθεια.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Για την κάθε πρόταση, σημειώνουμε στα δεξιά της αν είναι </a:t>
            </a:r>
            <a:r>
              <a:rPr lang="el-GR" sz="2400" b="1" dirty="0" smtClean="0"/>
              <a:t>σωστή ή λάθος</a:t>
            </a:r>
            <a:r>
              <a:rPr lang="el-GR" sz="2400" dirty="0" smtClean="0"/>
              <a:t>, χρησιμοποιώντας τη </a:t>
            </a:r>
            <a:r>
              <a:rPr lang="el-GR" sz="2400" b="1" dirty="0" err="1" smtClean="0"/>
              <a:t>βουλίτσα</a:t>
            </a:r>
            <a:r>
              <a:rPr lang="el-GR" sz="24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Στο παράδειγμα, έχουμε 4 προτάσεις, εκ των οποίων είναι όλες λάθος εκτός, από τη δεύτερη.</a:t>
            </a:r>
          </a:p>
          <a:p>
            <a:pPr>
              <a:spcBef>
                <a:spcPts val="1800"/>
              </a:spcBef>
              <a:buNone/>
            </a:pP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8" name="Oval 7"/>
          <p:cNvSpPr/>
          <p:nvPr/>
        </p:nvSpPr>
        <p:spPr>
          <a:xfrm>
            <a:off x="5410200" y="3733800"/>
            <a:ext cx="990600" cy="15240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3657600" y="3276600"/>
            <a:ext cx="2057400" cy="2743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676400"/>
            <a:ext cx="515049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Συμπληρωση</a:t>
            </a:r>
            <a:r>
              <a:rPr lang="el-GR" dirty="0" smtClean="0"/>
              <a:t> </a:t>
            </a:r>
            <a:r>
              <a:rPr lang="el-GR" dirty="0" err="1" smtClean="0"/>
              <a:t>κενων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Αυτές οι ασκήσεις αποτελούνται από μια σειρά προτάσεων, όπου σε κάθε μία υπάρχει ένα κενό, το οποίο ο μαθητής πρέπει να συμπληρώσει.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Η κάθε πρόταση μπορεί να έχει </a:t>
            </a:r>
            <a:r>
              <a:rPr lang="el-GR" sz="2400" b="1" dirty="0" smtClean="0"/>
              <a:t>ένα μόνο </a:t>
            </a:r>
            <a:r>
              <a:rPr lang="el-GR" sz="2400" dirty="0" smtClean="0"/>
              <a:t>κενό, στο οποίο ταιριάζει </a:t>
            </a:r>
            <a:r>
              <a:rPr lang="el-GR" sz="2400" b="1" dirty="0" smtClean="0"/>
              <a:t>μία συγκεκριμένη σωστή απάντηση </a:t>
            </a:r>
            <a:r>
              <a:rPr lang="el-GR" sz="2400" dirty="0" smtClean="0"/>
              <a:t>(και καμία άλλη).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Έτσι, η κάθε πρόταση χωρίζεται σε δύο μέρη: </a:t>
            </a:r>
            <a:r>
              <a:rPr lang="el-GR" sz="2400" b="1" dirty="0" smtClean="0"/>
              <a:t>πριν το κενό</a:t>
            </a:r>
            <a:r>
              <a:rPr lang="el-GR" sz="2400" dirty="0" smtClean="0"/>
              <a:t> και </a:t>
            </a:r>
            <a:r>
              <a:rPr lang="el-GR" sz="2400" b="1" dirty="0" smtClean="0"/>
              <a:t>μετά το κενό</a:t>
            </a:r>
            <a:r>
              <a:rPr lang="el-GR" sz="24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Η επιλογή για συνοδευτική εικόνα σε αυτόν τον τύπο άσκησης δεν υλοποιήθηκε.</a:t>
            </a:r>
          </a:p>
          <a:p>
            <a:pPr>
              <a:spcBef>
                <a:spcPts val="1800"/>
              </a:spcBef>
            </a:pPr>
            <a:endParaRPr lang="el-GR" sz="2400" dirty="0" smtClean="0"/>
          </a:p>
          <a:p>
            <a:pPr>
              <a:spcBef>
                <a:spcPts val="1800"/>
              </a:spcBef>
              <a:buNone/>
            </a:pP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9" name="Oval 8"/>
          <p:cNvSpPr/>
          <p:nvPr/>
        </p:nvSpPr>
        <p:spPr>
          <a:xfrm>
            <a:off x="3657600" y="3276600"/>
            <a:ext cx="1524000" cy="609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3581400" y="4038600"/>
            <a:ext cx="1524000" cy="609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15352"/>
            <a:ext cx="5133975" cy="40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Συμπληρωση</a:t>
            </a:r>
            <a:r>
              <a:rPr lang="el-GR" dirty="0" smtClean="0"/>
              <a:t> </a:t>
            </a:r>
            <a:r>
              <a:rPr lang="el-GR" dirty="0" err="1" smtClean="0"/>
              <a:t>πινακα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770438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500" dirty="0" smtClean="0"/>
              <a:t>Αυτές οι ασκήσεις αποτελούνται από έναν πίνακα, τον οποίον ο μαθητής καλείται να συμπληρώσει.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Ο πίνακας μπορεί να έχει απεριόριστες γραμμές, αλλά μέχρι </a:t>
            </a:r>
            <a:r>
              <a:rPr lang="el-GR" sz="2500" b="1" dirty="0" smtClean="0"/>
              <a:t>8 στήλες</a:t>
            </a:r>
            <a:r>
              <a:rPr lang="el-GR" sz="25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Φτιάχνοντας την άσκηση, συμπληρώνουμε τον πίνακα με τις σωστές απαντήσεις.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Στο κάθε κελί αντιστοιχεί μία και μόνο μία σωστή απάντηση.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Κάποια κελιά μπορούμε να επιλέξουμε να είναι ήδη συμπληρωμένα. 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Αυτό μπορούμε να το κάνουμε σαν </a:t>
            </a:r>
            <a:r>
              <a:rPr lang="el-GR" sz="2500" b="1" dirty="0" smtClean="0"/>
              <a:t>παράδειγμα</a:t>
            </a:r>
            <a:r>
              <a:rPr lang="el-GR" sz="2500" dirty="0" smtClean="0"/>
              <a:t>, ή για να δώσουμε </a:t>
            </a:r>
            <a:r>
              <a:rPr lang="el-GR" sz="2500" b="1" dirty="0" smtClean="0"/>
              <a:t>τίτλους</a:t>
            </a:r>
            <a:r>
              <a:rPr lang="el-GR" sz="2500" dirty="0" smtClean="0"/>
              <a:t> στις </a:t>
            </a:r>
            <a:r>
              <a:rPr lang="el-GR" sz="2500" b="1" dirty="0" smtClean="0"/>
              <a:t>γραμμές</a:t>
            </a:r>
            <a:r>
              <a:rPr lang="el-GR" sz="2500" dirty="0" smtClean="0"/>
              <a:t> και τις </a:t>
            </a:r>
            <a:r>
              <a:rPr lang="el-GR" sz="2500" b="1" dirty="0" smtClean="0"/>
              <a:t>στήλες</a:t>
            </a:r>
            <a:r>
              <a:rPr lang="el-GR" sz="25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Για να δηλώσουμε ότι ένα κελί είναι προ-συμπληρωμένο, τσεκάρουμε το </a:t>
            </a:r>
            <a:r>
              <a:rPr lang="el-GR" sz="2500" b="1" dirty="0" smtClean="0"/>
              <a:t>κουτάκι στα δεξιά του</a:t>
            </a:r>
            <a:r>
              <a:rPr lang="el-GR" sz="25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Ένα κελί που πρέπει να μείνει κενό θα ‘πρεπε να οριστεί ως προ-συμπληρωμένο.</a:t>
            </a:r>
          </a:p>
          <a:p>
            <a:pPr>
              <a:spcBef>
                <a:spcPts val="1800"/>
              </a:spcBef>
            </a:pPr>
            <a:endParaRPr lang="el-GR" sz="2400" dirty="0" smtClean="0"/>
          </a:p>
          <a:p>
            <a:pPr>
              <a:spcBef>
                <a:spcPts val="1800"/>
              </a:spcBef>
              <a:buNone/>
            </a:pP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9" name="Oval 8"/>
          <p:cNvSpPr/>
          <p:nvPr/>
        </p:nvSpPr>
        <p:spPr>
          <a:xfrm>
            <a:off x="5029200" y="3200400"/>
            <a:ext cx="1447800" cy="7620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3581400" y="3810000"/>
            <a:ext cx="1524000" cy="838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25750"/>
            <a:ext cx="5133975" cy="40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αντιστοιχιση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77043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500" dirty="0" smtClean="0"/>
              <a:t>Αυτές οι ασκήσεις αποτελούνται από δύο στήλες. Ο μαθητής πρέπει να αντιστοιχίσει τις λέξεις ή φράσεις στην δεξιά στήλη με αυτές στην αριστερή.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Προαιρετικά, τα στοιχεία της αριστερής στήλης μπορούν να συνοδεύονται και από μία εικόνα το καθένα.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Φτιάχνοντας την άσκηση, συμπληρώνουμε τα ζεύγη σωστά.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Στην πλατφόρμα του μαθητή, η δεξιά στήλη θα ανακατευτεί και τα στοιχεία της θα εμφανιστούν με τυχαία σειρά.</a:t>
            </a:r>
          </a:p>
          <a:p>
            <a:pPr>
              <a:spcBef>
                <a:spcPts val="1800"/>
              </a:spcBef>
            </a:pPr>
            <a:endParaRPr lang="el-GR" sz="2400" dirty="0" smtClean="0"/>
          </a:p>
          <a:p>
            <a:pPr>
              <a:spcBef>
                <a:spcPts val="1800"/>
              </a:spcBef>
              <a:buNone/>
            </a:pP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9" name="Oval 8"/>
          <p:cNvSpPr/>
          <p:nvPr/>
        </p:nvSpPr>
        <p:spPr>
          <a:xfrm>
            <a:off x="5257800" y="3352800"/>
            <a:ext cx="1447800" cy="7620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3733800" y="3276600"/>
            <a:ext cx="1524000" cy="838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11002"/>
            <a:ext cx="5133975" cy="40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ταξινομηση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77043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500" dirty="0" smtClean="0"/>
              <a:t>Αυτές οι ασκήσεις αποτελούνται από μία στήλη με λέξεις ή φράσεις. Ο μαθητής πρέπει να τις βάλει στη σωστή σειρά, σύμφωνα με την εκφώνηση.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Φτιάχνοντας την άσκηση, γράφουμε τις λέξεις στη σωστή σειρά.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Στην πλατφόρμα του μαθητή, η στήλη θα ανακατευτεί και τα στοιχεία της θα εμφανιστούν με τυχαία σειρά.</a:t>
            </a:r>
          </a:p>
          <a:p>
            <a:pPr>
              <a:spcBef>
                <a:spcPts val="1800"/>
              </a:spcBef>
            </a:pPr>
            <a:endParaRPr lang="el-GR" sz="2400" dirty="0" smtClean="0"/>
          </a:p>
          <a:p>
            <a:pPr>
              <a:spcBef>
                <a:spcPts val="1800"/>
              </a:spcBef>
              <a:buNone/>
            </a:pP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10" name="Oval 9"/>
          <p:cNvSpPr/>
          <p:nvPr/>
        </p:nvSpPr>
        <p:spPr>
          <a:xfrm>
            <a:off x="3429000" y="3048000"/>
            <a:ext cx="1524000" cy="22860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03034"/>
            <a:ext cx="5133975" cy="40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Ελευθερη</a:t>
            </a:r>
            <a:r>
              <a:rPr lang="el-GR" dirty="0" smtClean="0"/>
              <a:t> </a:t>
            </a:r>
            <a:r>
              <a:rPr lang="el-GR" dirty="0" err="1" smtClean="0"/>
              <a:t>απαντηση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999038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900" dirty="0" smtClean="0"/>
              <a:t>Αυτές οι ασκήσεις αποτελούνται από μία σειρά ερωτήσεων (συχνά μία μόνο) στις οποίες δεν υπάρχει συγκεκριμένη σωστή απάντηση.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Είναι, δηλαδή, σαν μικρές εκθέσεις.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Συχνά, όταν υπάρχει μία μόνο ερώτηση, δεν τη γράφουμε καν. Είναι μέρος της εκφώνησης.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Αυτός είναι ο μόνος τύπος άσκησης που δεν διορθώνεται αυτόματα από το πρόγραμμα, αλλά στέλνεται για διόρθωση στον καθηγητή.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Ο μαθητής μπορεί να γράψει την απάντησή του σε ένα περιβάλλον που θυμίζει </a:t>
            </a:r>
            <a:r>
              <a:rPr lang="en-US" sz="2900" dirty="0" smtClean="0"/>
              <a:t>MS word, </a:t>
            </a:r>
            <a:r>
              <a:rPr lang="el-GR" sz="2900" dirty="0" smtClean="0"/>
              <a:t>και προσφέρει επιλογή γραμματοσειράς, χρώματα, στοίχιση, κτλ.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Μέρος της απάντησης μπορεί να είναι προ-συμπληρωμένο, σαν παράδειγμα ή βοήθεια. Αυτό όμως δεν απαγορεύει στον μαθητή να το τροποποιήσει.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10" name="Oval 9"/>
          <p:cNvSpPr/>
          <p:nvPr/>
        </p:nvSpPr>
        <p:spPr>
          <a:xfrm>
            <a:off x="3429000" y="3352800"/>
            <a:ext cx="4267200" cy="1981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42200"/>
            <a:ext cx="5115166" cy="401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Ακουω</a:t>
            </a:r>
            <a:r>
              <a:rPr lang="el-GR" dirty="0" smtClean="0"/>
              <a:t> και </a:t>
            </a:r>
            <a:r>
              <a:rPr lang="el-GR" dirty="0" err="1" smtClean="0"/>
              <a:t>γραφω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99903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900" dirty="0" smtClean="0"/>
              <a:t>Αυτές οι ασκήσεις αποτελούνται από μία σειρά ηχογραφήσεων.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Η κάθε ηχογράφηση συνοδεύεται από μία σωστή απάντηση, την οποία ο μαθητής καλείται να γράψει.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Έτσι, η άσκηση μπορεί να είναι ορθογραφία, αλλά με την κατάλληλη εκφώνηση μπορεί να είναι και κάτι άλλο:</a:t>
            </a:r>
          </a:p>
          <a:p>
            <a:pPr lvl="1">
              <a:spcBef>
                <a:spcPts val="1800"/>
              </a:spcBef>
            </a:pPr>
            <a:r>
              <a:rPr lang="el-GR" sz="2500" dirty="0" smtClean="0"/>
              <a:t>Π.χ. «Γράψε Κατάφαση αν αυτό που άκουσες είναι κατάφαση και Ερώτηση αν είναι ερώτηση».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Φτιάχνοντας την άσκηση επιλέγουμε τα ηχητικά αρχεία (</a:t>
            </a:r>
            <a:r>
              <a:rPr lang="en-US" sz="2900" dirty="0" smtClean="0"/>
              <a:t>mp3) </a:t>
            </a:r>
            <a:r>
              <a:rPr lang="el-GR" sz="2900" dirty="0" smtClean="0"/>
              <a:t>και  γράφουμε την ζητούμενη σωστή απάντηση από κάτω.</a:t>
            </a:r>
          </a:p>
        </p:txBody>
      </p:sp>
      <p:sp>
        <p:nvSpPr>
          <p:cNvPr id="10" name="Oval 9"/>
          <p:cNvSpPr/>
          <p:nvPr/>
        </p:nvSpPr>
        <p:spPr>
          <a:xfrm>
            <a:off x="3429000" y="3352800"/>
            <a:ext cx="2590800" cy="685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καθηγητησ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Φτιάχνει λογαριασμό (</a:t>
            </a:r>
            <a:r>
              <a:rPr lang="en-US" sz="2000" dirty="0" smtClean="0">
                <a:latin typeface="Calibri" pitchFamily="34" charset="0"/>
              </a:rPr>
              <a:t>username &amp; password) </a:t>
            </a:r>
            <a:r>
              <a:rPr lang="el-GR" sz="2000" dirty="0" smtClean="0">
                <a:latin typeface="Calibri" pitchFamily="34" charset="0"/>
              </a:rPr>
              <a:t>στους μαθητές του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Βλέπει τις απαντήσεις των μαθητών του και προσθέτει, αν θέλει, σχόλια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Βαθμολογεί τις ασκήσεις ελεύθερης απάντησης (εκθέσεις – </a:t>
            </a:r>
            <a:r>
              <a:rPr lang="en-US" sz="2000" dirty="0" smtClean="0">
                <a:latin typeface="Calibri" pitchFamily="34" charset="0"/>
              </a:rPr>
              <a:t>essays) </a:t>
            </a:r>
            <a:r>
              <a:rPr lang="el-GR" sz="2000" dirty="0" smtClean="0">
                <a:latin typeface="Calibri" pitchFamily="34" charset="0"/>
              </a:rPr>
              <a:t>των μαθητών του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Δημοσιεύει επιλεγμένες απαντήσεις μαθητών του σε ασκήσεις ελεύθερης απάντησης  στο περιοδικό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Ανταλλάσει </a:t>
            </a:r>
            <a:r>
              <a:rPr lang="el-GR" sz="2000" dirty="0" smtClean="0">
                <a:latin typeface="Calibri" pitchFamily="34" charset="0"/>
              </a:rPr>
              <a:t>μηνύματα με τους μαθητές του και με τον </a:t>
            </a:r>
            <a:r>
              <a:rPr lang="en-US" sz="2000" dirty="0" smtClean="0">
                <a:latin typeface="Calibri" pitchFamily="34" charset="0"/>
              </a:rPr>
              <a:t>Admin.</a:t>
            </a:r>
          </a:p>
          <a:p>
            <a:endParaRPr lang="el-GR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endParaRPr lang="el-G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599" y="1752600"/>
            <a:ext cx="515049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σταυρολεξο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999038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900" dirty="0" smtClean="0"/>
              <a:t>Αυτές οι ασκήσεις είναι σταυρόλεξα, με </a:t>
            </a:r>
            <a:r>
              <a:rPr lang="el-GR" sz="2900" b="1" dirty="0" smtClean="0"/>
              <a:t>12 το πολύ στήλες </a:t>
            </a:r>
            <a:r>
              <a:rPr lang="el-GR" sz="2900" dirty="0" smtClean="0"/>
              <a:t>και όσες γραμμές θέλουμε.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Στο κάθε κελί μπορεί να είναι </a:t>
            </a:r>
            <a:r>
              <a:rPr lang="el-GR" sz="2900" b="1" dirty="0" smtClean="0"/>
              <a:t>ένα μόνο γράμμα</a:t>
            </a:r>
            <a:r>
              <a:rPr lang="el-GR" sz="29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Τα κελιά που θέλουμε να είναι μαύρα τα σημειώνουμε με «</a:t>
            </a:r>
            <a:r>
              <a:rPr lang="el-GR" sz="2900" b="1" dirty="0" smtClean="0"/>
              <a:t>+</a:t>
            </a:r>
            <a:r>
              <a:rPr lang="el-GR" sz="2900" dirty="0" smtClean="0"/>
              <a:t>».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Όπως και στη συμπλήρωση πίνακα, κάποια κελιά μπορούμε να τα σημειώσουμε ως προ-συμπληρωμένα, </a:t>
            </a:r>
            <a:r>
              <a:rPr lang="el-GR" sz="2900" b="1" dirty="0" smtClean="0"/>
              <a:t>τσεκάροντας το κουτάκι στα δεξιά τους</a:t>
            </a:r>
            <a:r>
              <a:rPr lang="el-GR" sz="29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Οι γραμμές και οι στήλες αριθμούνται αυτόματα, οπότε και η εκφώνηση </a:t>
            </a:r>
            <a:r>
              <a:rPr lang="el-GR" sz="2900" b="1" dirty="0" smtClean="0"/>
              <a:t>θα πρέπει να ακολουθεί αυτήν την αρίθμηση</a:t>
            </a:r>
            <a:r>
              <a:rPr lang="el-GR" sz="29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Οι ορισμοί, για να μπουν ανάμεσα από τις εκφωνήσεις και το σταυρόλεξο, θα πρέπει να μπουν </a:t>
            </a:r>
            <a:r>
              <a:rPr lang="el-GR" sz="2900" b="1" dirty="0" smtClean="0"/>
              <a:t>στο τέλος της ελληνικής εκφώνησης</a:t>
            </a:r>
            <a:r>
              <a:rPr lang="el-GR" sz="2900" dirty="0" smtClean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3657600"/>
            <a:ext cx="4572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15351"/>
            <a:ext cx="5149408" cy="403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δραστηριοτητα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99903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900" dirty="0" smtClean="0"/>
              <a:t>Οι δραστηριότητες είναι μη βαθμολογούμενες, και δεν γίνονται μέσα στην πλατφόρμα.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Αποτελούνται μόνο από τις εκφωνήσεις και, προαιρετικά, μία εικόνα.</a:t>
            </a:r>
          </a:p>
          <a:p>
            <a:pPr>
              <a:spcBef>
                <a:spcPts val="1800"/>
              </a:spcBef>
            </a:pPr>
            <a:r>
              <a:rPr lang="el-GR" sz="2900" dirty="0" smtClean="0"/>
              <a:t>Συνήθως αφορούν χειροτεχνίες ή ομαδικές δραστηριότητες.</a:t>
            </a:r>
          </a:p>
        </p:txBody>
      </p:sp>
      <p:sp>
        <p:nvSpPr>
          <p:cNvPr id="10" name="Oval 9"/>
          <p:cNvSpPr/>
          <p:nvPr/>
        </p:nvSpPr>
        <p:spPr>
          <a:xfrm>
            <a:off x="3657600" y="2514600"/>
            <a:ext cx="3429000" cy="12954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Ποιον </a:t>
            </a:r>
            <a:r>
              <a:rPr lang="el-GR" dirty="0" err="1" smtClean="0"/>
              <a:t>τυπο</a:t>
            </a:r>
            <a:r>
              <a:rPr lang="el-GR" dirty="0" smtClean="0"/>
              <a:t> να </a:t>
            </a:r>
            <a:r>
              <a:rPr lang="el-GR" dirty="0" err="1" smtClean="0"/>
              <a:t>διαλεξω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</a:pPr>
            <a:r>
              <a:rPr lang="el-GR" dirty="0" smtClean="0"/>
              <a:t>Είναι σημαντικό να διαλέξουμε τον σωστό τύπο άσκησης, που να εξυπηρετεί τους σκοπούς μας.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Δεν πρέπει να μπερδευόμαστε από την τυπολογία των ασκήσεων στο χαρτί.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Αν θέλουμε μια άσκηση που να χωρίζει ο μαθητής λέξεις σε κατηγορίες (π.χ. γένος) τότε θέλουμε πολλαπλή επιλογή και όχι πίνακα.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Αν η άσκησή μας έχει εικόνες, θα είναι ή πολλαπλή επιλογή ή αντιστοίχιση.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Αν σκεφτόμαστε πολλαπλή επιλογή αλλά έχουμε μόνο δύο απαντήσεις σε κάθε ερώτηση, πρέπει να σκεφτούμε μήπως βολεύει καλύτερα το σωστό / λάθος.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Αν σκεφτόμαστε συμπλήρωση κενών ή πίνακα, πρέπει να είμαστε βέβαιοι ότι σε κάθε κενό ή κελί ταιριάζει </a:t>
            </a:r>
            <a:r>
              <a:rPr lang="el-GR" b="1" dirty="0" smtClean="0"/>
              <a:t>μόνο μία </a:t>
            </a:r>
            <a:r>
              <a:rPr lang="el-GR" dirty="0" smtClean="0"/>
              <a:t>σωστή απάντηση.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Προσοχή, ακόμα και ένα κενό, μία </a:t>
            </a:r>
            <a:r>
              <a:rPr lang="el-GR" dirty="0" smtClean="0"/>
              <a:t>τελεία</a:t>
            </a:r>
            <a:r>
              <a:rPr lang="el-GR" dirty="0"/>
              <a:t> </a:t>
            </a:r>
            <a:r>
              <a:rPr lang="el-GR" dirty="0" smtClean="0"/>
              <a:t>ή </a:t>
            </a:r>
            <a:r>
              <a:rPr lang="el-GR" dirty="0" smtClean="0"/>
              <a:t>ένα κόμμα διαφοροποιεί μία απάντηση από τη σωστή.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Γι’ αυτόν τον λόγο, ποτέ δεν πρέπει να βάζουμε </a:t>
            </a:r>
            <a:r>
              <a:rPr lang="el-GR" b="1" dirty="0" smtClean="0"/>
              <a:t>σημεία στίξης </a:t>
            </a:r>
            <a:r>
              <a:rPr lang="el-GR" dirty="0" smtClean="0"/>
              <a:t>ως μέρος μιας σωστής απάντησης.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Γενικά, στις ασκήσεις όπου ο μαθητής γράφει (συμπλήρωση κενών, πίνακα, ακούω και γράφω) θα πρέπει να φροντίσουμε οι σωστές απαντήσεις να είναι μικρές – σίγουρα όχι πάνω από 2 λέξεις, και καλύτερα μία!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Αν η σωστή απάντηση είναι δύο λέξεις χωρισμένες με κενό, και ο μαθητής βάλει κατά λάθος δύο κενά ενδιάμεσα, το πρόγραμμα θα το πάρει σαν λάθος.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Περισσά κενά στην </a:t>
            </a:r>
            <a:r>
              <a:rPr lang="el-GR" b="1" dirty="0" smtClean="0"/>
              <a:t>αρχή</a:t>
            </a:r>
            <a:r>
              <a:rPr lang="el-GR" dirty="0" smtClean="0"/>
              <a:t> ή στο </a:t>
            </a:r>
            <a:r>
              <a:rPr lang="el-GR" b="1" dirty="0" smtClean="0"/>
              <a:t>τέλος</a:t>
            </a:r>
            <a:r>
              <a:rPr lang="el-GR" dirty="0" smtClean="0"/>
              <a:t> (όχι στη μέση) απαντήσεων, δε λαμβάνονται </a:t>
            </a:r>
            <a:r>
              <a:rPr lang="el-GR" dirty="0" smtClean="0"/>
              <a:t>υπόψη.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Αντιμετωπιση</a:t>
            </a:r>
            <a:r>
              <a:rPr lang="el-GR" dirty="0" smtClean="0"/>
              <a:t> </a:t>
            </a:r>
            <a:r>
              <a:rPr lang="el-GR" dirty="0" err="1" smtClean="0"/>
              <a:t>προβληματων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Αν η άσκηση που πάτε να φτιάξετε </a:t>
            </a:r>
            <a:r>
              <a:rPr lang="el-GR" dirty="0" smtClean="0"/>
              <a:t>δεν </a:t>
            </a:r>
            <a:r>
              <a:rPr lang="el-GR" dirty="0" smtClean="0"/>
              <a:t>ανεβαίνει: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Βεβαιωθείτε ότι είστε συνδεδεμένοι στο </a:t>
            </a:r>
            <a:r>
              <a:rPr lang="en-US" dirty="0" smtClean="0"/>
              <a:t>Internet</a:t>
            </a:r>
            <a:r>
              <a:rPr lang="el-GR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Βεβαιωθείτε ότι </a:t>
            </a:r>
            <a:r>
              <a:rPr lang="el-GR" dirty="0" smtClean="0"/>
              <a:t>έχετε </a:t>
            </a:r>
            <a:r>
              <a:rPr lang="el-GR" dirty="0" smtClean="0"/>
              <a:t>συμπληρώσει όλα τα απαραίτητα πεδία (όνομα, μέγιστη βαθμολογία, </a:t>
            </a:r>
            <a:r>
              <a:rPr lang="el-GR" dirty="0" smtClean="0"/>
              <a:t>κτλ.).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Κλείστε και </a:t>
            </a:r>
            <a:r>
              <a:rPr lang="el-GR" dirty="0" err="1" smtClean="0"/>
              <a:t>ξανα</a:t>
            </a:r>
            <a:r>
              <a:rPr lang="el-GR" dirty="0" smtClean="0"/>
              <a:t>-ανοίξτε την πλατφόρμα.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Αν ανεβαίνει αλλά δεν εμφανίζεται στη λίστα του </a:t>
            </a:r>
            <a:r>
              <a:rPr lang="el-GR" dirty="0" smtClean="0"/>
              <a:t>μαθητή: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Προσέξτε μήπως τη βάλατε </a:t>
            </a:r>
            <a:r>
              <a:rPr lang="el-GR" dirty="0" smtClean="0"/>
              <a:t>κατά λάθος </a:t>
            </a:r>
            <a:r>
              <a:rPr lang="el-GR" dirty="0" smtClean="0"/>
              <a:t>σε άλλο </a:t>
            </a:r>
            <a:r>
              <a:rPr lang="el-GR" dirty="0" smtClean="0"/>
              <a:t>κείμενο, </a:t>
            </a:r>
            <a:r>
              <a:rPr lang="en-US" dirty="0" smtClean="0"/>
              <a:t>focus</a:t>
            </a:r>
            <a:r>
              <a:rPr lang="el-GR" dirty="0"/>
              <a:t> </a:t>
            </a:r>
            <a:r>
              <a:rPr lang="el-GR" dirty="0" smtClean="0"/>
              <a:t>ή </a:t>
            </a:r>
            <a:r>
              <a:rPr lang="el-GR" dirty="0" smtClean="0"/>
              <a:t>επίπεδο.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Αν ανεβαίνει αλλά εμφανίζεται στο </a:t>
            </a:r>
            <a:r>
              <a:rPr lang="el-GR" smtClean="0"/>
              <a:t>μαθητή </a:t>
            </a:r>
            <a:r>
              <a:rPr lang="el-GR" smtClean="0"/>
              <a:t>κενή: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Βεβαιωθείτε ότι έχετε συμπληρώσει όλες τις σωστές απαντήσεις, εκφωνήσεις, κτλ.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Δεν βαθμολογείται σωστά: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Βεβαιωθείτε ότι δεν έχετε αφήσει κάποια απάντηση κενή (ή, στους πίνακες, αν είναι ένα κελί κενό να είναι σημειωμένο ως προ-συμπληρωμένο).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1954567" y="2284024"/>
            <a:ext cx="5055834" cy="39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Μηνυματα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1534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Από το κεντρικό μενού, πατάμε </a:t>
            </a:r>
            <a:r>
              <a:rPr lang="en-US" sz="2400" b="1" dirty="0" smtClean="0"/>
              <a:t>Messages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7" name="Oval 6"/>
          <p:cNvSpPr/>
          <p:nvPr/>
        </p:nvSpPr>
        <p:spPr>
          <a:xfrm>
            <a:off x="3733800" y="4396668"/>
            <a:ext cx="1524000" cy="990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93112" y="1737636"/>
            <a:ext cx="5057775" cy="39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Μηνυματα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Στα αριστερά βρίσκεται η λίστα με τα εισερχόμενα μηνύματά μας.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Με τα κουμπιά </a:t>
            </a:r>
            <a:r>
              <a:rPr lang="en-US" sz="2400" b="1" dirty="0" smtClean="0"/>
              <a:t>Inbox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b="1" dirty="0" smtClean="0"/>
              <a:t>Sent</a:t>
            </a:r>
            <a:r>
              <a:rPr lang="en-US" sz="2400" dirty="0" smtClean="0"/>
              <a:t>,</a:t>
            </a:r>
            <a:r>
              <a:rPr lang="el-GR" sz="2400" dirty="0" smtClean="0"/>
              <a:t> εναλλασσόμαστε ανάμεσα από τα εισερχόμενα και τα απεσταλμένα.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Όταν επιλέξουμε κάποιο και πατήσουμε </a:t>
            </a:r>
            <a:r>
              <a:rPr lang="en-US" sz="2400" b="1" dirty="0" smtClean="0"/>
              <a:t>Select</a:t>
            </a:r>
            <a:r>
              <a:rPr lang="en-US" sz="2400" dirty="0" smtClean="0"/>
              <a:t>, </a:t>
            </a:r>
            <a:r>
              <a:rPr lang="el-GR" sz="2400" dirty="0" smtClean="0"/>
              <a:t>το βλέπουμε στα δεξιά.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Εναλλακτικά, πατάμε το </a:t>
            </a:r>
            <a:r>
              <a:rPr lang="en-US" sz="2400" b="1" dirty="0" smtClean="0"/>
              <a:t>New Mail </a:t>
            </a:r>
            <a:r>
              <a:rPr lang="el-GR" sz="2400" dirty="0" smtClean="0"/>
              <a:t>για να γράψουμε ένα νέο μήνυμα.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2514600"/>
            <a:ext cx="914400" cy="304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114800" y="5257800"/>
            <a:ext cx="4572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3581400" y="2819400"/>
            <a:ext cx="2514600" cy="16764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6172200" y="2819400"/>
            <a:ext cx="2514600" cy="2743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6248400" y="2438400"/>
            <a:ext cx="5334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89410" y="1713830"/>
            <a:ext cx="5057775" cy="39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Νεο</a:t>
            </a:r>
            <a:r>
              <a:rPr lang="el-GR" dirty="0" smtClean="0"/>
              <a:t> </a:t>
            </a:r>
            <a:r>
              <a:rPr lang="el-GR" dirty="0" err="1" smtClean="0"/>
              <a:t>μηνυμα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Γράφοντας ένα νέο μήνυμα, γράφουμε θέμα και το σώμα του μηνύματος, και επιλέγουμε αποδέκτη από το μενού </a:t>
            </a:r>
            <a:r>
              <a:rPr lang="en-US" sz="2400" b="1" dirty="0" smtClean="0"/>
              <a:t>To: </a:t>
            </a:r>
            <a:r>
              <a:rPr lang="el-GR" sz="24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Ο μαθητής μπορεί να στείλει μήνυμα μόνο στον καθηγητή του.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Ο καθηγητής μπορεί να στείλει: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Σε έναν μαθητή του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Στον </a:t>
            </a:r>
            <a:r>
              <a:rPr lang="en-US" sz="2000" dirty="0" smtClean="0"/>
              <a:t>admin.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Σε όλους τους μαθητές του και στον </a:t>
            </a:r>
            <a:r>
              <a:rPr lang="en-US" sz="2000" dirty="0" smtClean="0"/>
              <a:t>admin.</a:t>
            </a:r>
            <a:endParaRPr lang="el-GR" sz="20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Ο </a:t>
            </a:r>
            <a:r>
              <a:rPr lang="en-US" sz="2400" dirty="0" smtClean="0"/>
              <a:t>admin </a:t>
            </a:r>
            <a:r>
              <a:rPr lang="el-GR" sz="2400" dirty="0" smtClean="0"/>
              <a:t>μπορεί να στείλει: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Σε έναν καθηγητή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Σε όλους τους μαθητές και τους καθηγητές</a:t>
            </a:r>
          </a:p>
        </p:txBody>
      </p:sp>
      <p:sp>
        <p:nvSpPr>
          <p:cNvPr id="10" name="Oval 9"/>
          <p:cNvSpPr/>
          <p:nvPr/>
        </p:nvSpPr>
        <p:spPr>
          <a:xfrm>
            <a:off x="6172200" y="3048000"/>
            <a:ext cx="914400" cy="7620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6096000" y="4343400"/>
            <a:ext cx="5334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1963444" y="2289439"/>
            <a:ext cx="5052229" cy="396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περιοδικο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1534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Από το κεντρικό μενού, πατάμε </a:t>
            </a:r>
            <a:r>
              <a:rPr lang="en-US" sz="2400" b="1" dirty="0" smtClean="0"/>
              <a:t>Magazine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7" name="Oval 6"/>
          <p:cNvSpPr/>
          <p:nvPr/>
        </p:nvSpPr>
        <p:spPr>
          <a:xfrm>
            <a:off x="5217112" y="4396668"/>
            <a:ext cx="1524000" cy="990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n-US" dirty="0" smtClean="0"/>
              <a:t>admin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Φτιάχνει λογαριασμό (</a:t>
            </a:r>
            <a:r>
              <a:rPr lang="en-US" sz="2000" dirty="0" smtClean="0">
                <a:latin typeface="Calibri" pitchFamily="34" charset="0"/>
              </a:rPr>
              <a:t>username &amp; password) </a:t>
            </a:r>
            <a:r>
              <a:rPr lang="el-GR" sz="2000" dirty="0" smtClean="0">
                <a:latin typeface="Calibri" pitchFamily="34" charset="0"/>
              </a:rPr>
              <a:t>στους καθηγητές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Προσθέτει και τροποποιεί ασκήσεις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Προσθέτει και τροποποιεί κείμενα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Ανταλλάσει </a:t>
            </a:r>
            <a:r>
              <a:rPr lang="el-GR" sz="2000" dirty="0" smtClean="0">
                <a:latin typeface="Calibri" pitchFamily="34" charset="0"/>
              </a:rPr>
              <a:t>μηνύματα με τους καθηγητές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Στέλνει μηνύματα – ανακοινώσεις στους μαθητές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Επιπλέον, έχει και όλες τις δυνατότητες ενός καθηγητή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endParaRPr lang="el-GR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endParaRPr lang="el-G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7 </a:t>
            </a:r>
            <a:r>
              <a:rPr lang="el-GR" dirty="0" err="1" smtClean="0"/>
              <a:t>κλειδια</a:t>
            </a:r>
            <a:r>
              <a:rPr lang="el-GR" dirty="0" smtClean="0"/>
              <a:t> του </a:t>
            </a:r>
            <a:r>
              <a:rPr lang="el-GR" dirty="0" err="1" smtClean="0"/>
              <a:t>δρακου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l-GR" dirty="0" smtClean="0"/>
              <a:t>Η πλατφόρμα του μαθητή αποτελείται από 3 χώρους:</a:t>
            </a:r>
          </a:p>
          <a:p>
            <a:pPr lvl="1">
              <a:spcBef>
                <a:spcPts val="1800"/>
              </a:spcBef>
            </a:pPr>
            <a:r>
              <a:rPr lang="el-GR" dirty="0" smtClean="0"/>
              <a:t>Την </a:t>
            </a:r>
            <a:r>
              <a:rPr lang="el-GR" b="1" dirty="0" smtClean="0"/>
              <a:t>«Έναρξη»</a:t>
            </a:r>
            <a:r>
              <a:rPr lang="el-GR" dirty="0" smtClean="0"/>
              <a:t>,</a:t>
            </a:r>
            <a:r>
              <a:rPr lang="el-GR" b="1" dirty="0" smtClean="0"/>
              <a:t> </a:t>
            </a:r>
            <a:r>
              <a:rPr lang="el-GR" dirty="0" smtClean="0"/>
              <a:t>όπου ο μαθητής επιλέγει κείμενο, και στη συνέχεια κάνει ασκήσεις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800"/>
              </a:spcBef>
            </a:pPr>
            <a:r>
              <a:rPr lang="el-GR" dirty="0" smtClean="0"/>
              <a:t>Το </a:t>
            </a:r>
            <a:r>
              <a:rPr lang="el-GR" b="1" dirty="0" smtClean="0"/>
              <a:t>«Περιοδικό»</a:t>
            </a:r>
            <a:r>
              <a:rPr lang="el-GR" dirty="0" smtClean="0"/>
              <a:t>,</a:t>
            </a:r>
            <a:r>
              <a:rPr lang="el-GR" b="1" dirty="0" smtClean="0"/>
              <a:t> </a:t>
            </a:r>
            <a:r>
              <a:rPr lang="el-GR" dirty="0" smtClean="0"/>
              <a:t>όπου προβάλλονται οι ασκήσεις που έχουν δημοσιευτεί στο περιοδικό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800"/>
              </a:spcBef>
            </a:pPr>
            <a:r>
              <a:rPr lang="el-GR" dirty="0" smtClean="0"/>
              <a:t>Το </a:t>
            </a:r>
            <a:r>
              <a:rPr lang="el-GR" b="1" dirty="0" smtClean="0"/>
              <a:t>«Προφίλ»</a:t>
            </a:r>
            <a:r>
              <a:rPr lang="el-GR" dirty="0" smtClean="0"/>
              <a:t>,</a:t>
            </a:r>
            <a:r>
              <a:rPr lang="el-GR" b="1" dirty="0" smtClean="0"/>
              <a:t> </a:t>
            </a:r>
            <a:r>
              <a:rPr lang="el-GR" dirty="0" smtClean="0"/>
              <a:t>όπου ο μαθητής βλέπει συγκεντρωτικά τις επιδόσεις του, έχει μαζεμένες τις ασκήσεις που έχει επιλέξει να βάλει στο </a:t>
            </a:r>
            <a:r>
              <a:rPr lang="en-US" dirty="0" smtClean="0"/>
              <a:t>portfolio </a:t>
            </a:r>
            <a:r>
              <a:rPr lang="el-GR" dirty="0" smtClean="0"/>
              <a:t>του, και </a:t>
            </a:r>
            <a:r>
              <a:rPr lang="el-GR" dirty="0" smtClean="0"/>
              <a:t>στέλνει </a:t>
            </a:r>
            <a:r>
              <a:rPr lang="el-GR" dirty="0" smtClean="0"/>
              <a:t>και λαμβάνει μηνύματα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κειμενα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Το κάθε κείμενο περιλαμβάνει: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Το ίδιο το </a:t>
            </a:r>
            <a:r>
              <a:rPr lang="el-GR" b="1" dirty="0" smtClean="0"/>
              <a:t>κείμενο</a:t>
            </a:r>
            <a:r>
              <a:rPr lang="el-GR" dirty="0" smtClean="0"/>
              <a:t>, στη γλώσσα εκμάθησης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Τη </a:t>
            </a:r>
            <a:r>
              <a:rPr lang="el-GR" b="1" dirty="0" smtClean="0"/>
              <a:t>μετάφρασή</a:t>
            </a:r>
            <a:r>
              <a:rPr lang="el-GR" dirty="0" smtClean="0"/>
              <a:t> του στα ελληνικά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Επιλεγμένο </a:t>
            </a:r>
            <a:r>
              <a:rPr lang="el-GR" b="1" dirty="0" smtClean="0"/>
              <a:t>λεξικό</a:t>
            </a:r>
            <a:r>
              <a:rPr lang="en-US" dirty="0" smtClean="0"/>
              <a:t>.</a:t>
            </a:r>
            <a:endParaRPr lang="el-GR" b="1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Την ηχογραφημένη </a:t>
            </a:r>
            <a:r>
              <a:rPr lang="el-GR" b="1" dirty="0" smtClean="0"/>
              <a:t>εκφώνηση</a:t>
            </a:r>
            <a:r>
              <a:rPr lang="el-GR" dirty="0" smtClean="0"/>
              <a:t> του κειμένου, με επιλογή να ακούγεται:</a:t>
            </a:r>
          </a:p>
          <a:p>
            <a:pPr lvl="2">
              <a:spcBef>
                <a:spcPts val="1200"/>
              </a:spcBef>
            </a:pPr>
            <a:r>
              <a:rPr lang="el-GR" dirty="0" smtClean="0"/>
              <a:t>ενώ ο μαθητής βλέπει κείμενο</a:t>
            </a:r>
          </a:p>
          <a:p>
            <a:pPr lvl="2">
              <a:spcBef>
                <a:spcPts val="1200"/>
              </a:spcBef>
            </a:pPr>
            <a:r>
              <a:rPr lang="el-GR" dirty="0" smtClean="0"/>
              <a:t>με το κείμενο να υπογραμμίζεται ταυτόχρονα με την εκφώνηση</a:t>
            </a:r>
          </a:p>
          <a:p>
            <a:pPr lvl="2">
              <a:spcBef>
                <a:spcPts val="1200"/>
              </a:spcBef>
            </a:pPr>
            <a:r>
              <a:rPr lang="el-GR" dirty="0" smtClean="0"/>
              <a:t>ενώ ο μαθητής δεν βλέπει το κείμενο</a:t>
            </a:r>
          </a:p>
          <a:p>
            <a:pPr lvl="1">
              <a:spcBef>
                <a:spcPts val="1200"/>
              </a:spcBef>
            </a:pPr>
            <a:r>
              <a:rPr lang="el-GR" b="1" dirty="0" smtClean="0"/>
              <a:t>Ασκήσεις</a:t>
            </a:r>
            <a:r>
              <a:rPr lang="en-US" dirty="0" smtClean="0"/>
              <a:t>.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Οργανωση</a:t>
            </a:r>
            <a:r>
              <a:rPr lang="el-GR" dirty="0" smtClean="0"/>
              <a:t> </a:t>
            </a:r>
            <a:r>
              <a:rPr lang="el-GR" dirty="0" err="1" smtClean="0"/>
              <a:t>ασκησεων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952999"/>
            <a:ext cx="8077200" cy="160020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1800" b="1" dirty="0" smtClean="0"/>
              <a:t>Το κάθε κείμενο έχει ασκήσεις 3 κατηγοριών </a:t>
            </a:r>
            <a:r>
              <a:rPr lang="en-US" sz="1800" b="1" dirty="0" smtClean="0"/>
              <a:t>(focus).</a:t>
            </a:r>
          </a:p>
          <a:p>
            <a:pPr>
              <a:spcBef>
                <a:spcPts val="1200"/>
              </a:spcBef>
            </a:pPr>
            <a:r>
              <a:rPr lang="el-GR" sz="1800" b="1" dirty="0" smtClean="0"/>
              <a:t>Η κάθε κατηγορία έχει ασκήσεις 3 επιπέδων δυσκολίας</a:t>
            </a:r>
            <a:r>
              <a:rPr lang="en-US" sz="1800" b="1" dirty="0" smtClean="0"/>
              <a:t>.</a:t>
            </a:r>
            <a:endParaRPr lang="el-GR" sz="1800" b="1" dirty="0" smtClean="0"/>
          </a:p>
          <a:p>
            <a:pPr>
              <a:spcBef>
                <a:spcPts val="1200"/>
              </a:spcBef>
            </a:pPr>
            <a:r>
              <a:rPr lang="el-GR" sz="1800" b="1" dirty="0" smtClean="0"/>
              <a:t>Η κάθε άσκηση ανήκει, σε έναν από 10 τύπους</a:t>
            </a:r>
            <a:r>
              <a:rPr lang="en-US" sz="1800" b="1" dirty="0" smtClean="0"/>
              <a:t>.</a:t>
            </a:r>
          </a:p>
          <a:p>
            <a:endParaRPr lang="el-GR" sz="1600" dirty="0" smtClean="0"/>
          </a:p>
          <a:p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09600" y="2743200"/>
            <a:ext cx="990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Κείμενο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4724400" y="2209800"/>
            <a:ext cx="1143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Επίπεδο 1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14600" y="1905000"/>
            <a:ext cx="1295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Γραμματική</a:t>
            </a:r>
            <a:endParaRPr lang="el-GR" dirty="0"/>
          </a:p>
        </p:txBody>
      </p:sp>
      <p:sp>
        <p:nvSpPr>
          <p:cNvPr id="57" name="Oval 56"/>
          <p:cNvSpPr/>
          <p:nvPr/>
        </p:nvSpPr>
        <p:spPr>
          <a:xfrm>
            <a:off x="73914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Oval 57"/>
          <p:cNvSpPr/>
          <p:nvPr/>
        </p:nvSpPr>
        <p:spPr>
          <a:xfrm>
            <a:off x="7391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Oval 58"/>
          <p:cNvSpPr/>
          <p:nvPr/>
        </p:nvSpPr>
        <p:spPr>
          <a:xfrm>
            <a:off x="73914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752600" y="2133600"/>
            <a:ext cx="609600" cy="838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514600" y="2819400"/>
            <a:ext cx="1295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Νόημα</a:t>
            </a:r>
            <a:endParaRPr lang="el-GR" dirty="0"/>
          </a:p>
        </p:txBody>
      </p:sp>
      <p:sp>
        <p:nvSpPr>
          <p:cNvPr id="48" name="Rectangle 47"/>
          <p:cNvSpPr/>
          <p:nvPr/>
        </p:nvSpPr>
        <p:spPr>
          <a:xfrm>
            <a:off x="2514600" y="3733800"/>
            <a:ext cx="1295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Χρήση</a:t>
            </a:r>
            <a:endParaRPr lang="el-GR" dirty="0"/>
          </a:p>
        </p:txBody>
      </p:sp>
      <p:sp>
        <p:nvSpPr>
          <p:cNvPr id="49" name="Rectangle 48"/>
          <p:cNvSpPr/>
          <p:nvPr/>
        </p:nvSpPr>
        <p:spPr>
          <a:xfrm>
            <a:off x="4724400" y="2819400"/>
            <a:ext cx="1143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Επίπεδο 2</a:t>
            </a:r>
            <a:endParaRPr lang="el-GR" dirty="0"/>
          </a:p>
        </p:txBody>
      </p:sp>
      <p:sp>
        <p:nvSpPr>
          <p:cNvPr id="50" name="Rectangle 49"/>
          <p:cNvSpPr/>
          <p:nvPr/>
        </p:nvSpPr>
        <p:spPr>
          <a:xfrm>
            <a:off x="4724400" y="3429000"/>
            <a:ext cx="1143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Επίπεδο 3</a:t>
            </a:r>
            <a:endParaRPr lang="el-GR" dirty="0"/>
          </a:p>
        </p:txBody>
      </p:sp>
      <p:sp>
        <p:nvSpPr>
          <p:cNvPr id="51" name="Rectangle 50"/>
          <p:cNvSpPr/>
          <p:nvPr/>
        </p:nvSpPr>
        <p:spPr>
          <a:xfrm>
            <a:off x="6858000" y="19050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Άσκηση 1</a:t>
            </a:r>
            <a:endParaRPr lang="el-GR" dirty="0"/>
          </a:p>
        </p:txBody>
      </p:sp>
      <p:sp>
        <p:nvSpPr>
          <p:cNvPr id="61" name="Rectangle 60"/>
          <p:cNvSpPr/>
          <p:nvPr/>
        </p:nvSpPr>
        <p:spPr>
          <a:xfrm>
            <a:off x="6858000" y="23622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Άσκηση 2</a:t>
            </a:r>
            <a:endParaRPr lang="el-GR" dirty="0"/>
          </a:p>
        </p:txBody>
      </p:sp>
      <p:sp>
        <p:nvSpPr>
          <p:cNvPr id="65" name="Rectangle 64"/>
          <p:cNvSpPr/>
          <p:nvPr/>
        </p:nvSpPr>
        <p:spPr>
          <a:xfrm>
            <a:off x="6858000" y="36576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Άσκηση ν</a:t>
            </a:r>
            <a:endParaRPr lang="el-GR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1752600" y="2971800"/>
            <a:ext cx="609600" cy="76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752600" y="2971800"/>
            <a:ext cx="609600" cy="9906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962400" y="2362200"/>
            <a:ext cx="609600" cy="6096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962400" y="2971800"/>
            <a:ext cx="609600" cy="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62400" y="2971800"/>
            <a:ext cx="533400" cy="6096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019800" y="2590800"/>
            <a:ext cx="609600" cy="3810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019800" y="2971800"/>
            <a:ext cx="685800" cy="838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019800" y="2057400"/>
            <a:ext cx="685800" cy="9144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3962400" y="1447800"/>
            <a:ext cx="533400" cy="6096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3962400" y="1676400"/>
            <a:ext cx="685800" cy="3810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62400" y="1981200"/>
            <a:ext cx="685800" cy="762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962400" y="3962400"/>
            <a:ext cx="533400" cy="6096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962400" y="3962400"/>
            <a:ext cx="685800" cy="3048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962400" y="3962400"/>
            <a:ext cx="685800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6019800" y="1752600"/>
            <a:ext cx="685800" cy="6096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6019800" y="1371600"/>
            <a:ext cx="304800" cy="9906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019800" y="1447800"/>
            <a:ext cx="609600" cy="9144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019800" y="3581400"/>
            <a:ext cx="685800" cy="9906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019800" y="3581400"/>
            <a:ext cx="457200" cy="11430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019800" y="3581400"/>
            <a:ext cx="838200" cy="7620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Τυποι</a:t>
            </a:r>
            <a:r>
              <a:rPr lang="el-GR" dirty="0" smtClean="0"/>
              <a:t> </a:t>
            </a:r>
            <a:r>
              <a:rPr lang="el-GR" dirty="0" err="1" smtClean="0"/>
              <a:t>ασκησεων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81000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Σωστό / λάθος</a:t>
            </a:r>
          </a:p>
          <a:p>
            <a:r>
              <a:rPr lang="el-GR" dirty="0" smtClean="0"/>
              <a:t>Πολλαπλή επιλογή</a:t>
            </a:r>
            <a:endParaRPr lang="en-US" dirty="0" smtClean="0"/>
          </a:p>
          <a:p>
            <a:r>
              <a:rPr lang="el-GR" dirty="0" smtClean="0"/>
              <a:t>Συμπλήρωση κενών</a:t>
            </a:r>
          </a:p>
          <a:p>
            <a:r>
              <a:rPr lang="el-GR" dirty="0" smtClean="0"/>
              <a:t>Συμπλήρωση πίνακα</a:t>
            </a:r>
          </a:p>
          <a:p>
            <a:r>
              <a:rPr lang="el-GR" dirty="0" smtClean="0"/>
              <a:t>Αντιστοίχιση</a:t>
            </a:r>
          </a:p>
          <a:p>
            <a:r>
              <a:rPr lang="el-GR" dirty="0" smtClean="0"/>
              <a:t>Ταξινόμηση</a:t>
            </a:r>
          </a:p>
          <a:p>
            <a:r>
              <a:rPr lang="el-GR" dirty="0" smtClean="0"/>
              <a:t>Ελεύθερης απάντησης</a:t>
            </a:r>
          </a:p>
          <a:p>
            <a:r>
              <a:rPr lang="el-GR" dirty="0" smtClean="0"/>
              <a:t>Ακούω και γράφω</a:t>
            </a:r>
          </a:p>
          <a:p>
            <a:r>
              <a:rPr lang="el-GR" dirty="0" smtClean="0"/>
              <a:t>Σταυρόλεξο</a:t>
            </a:r>
          </a:p>
          <a:p>
            <a:r>
              <a:rPr lang="el-GR" dirty="0" smtClean="0"/>
              <a:t>Δραστηριότητα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543883"/>
            <a:ext cx="434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Όλες οι ασκήσεις διορθώνονται αυτόματα από το πρόγραμμα, εκτός από τις ασκήσεις </a:t>
            </a:r>
            <a:r>
              <a:rPr lang="el-GR" b="1" dirty="0" smtClean="0"/>
              <a:t>ελεύθερης απάντησης</a:t>
            </a:r>
            <a:r>
              <a:rPr lang="el-GR" dirty="0" smtClean="0"/>
              <a:t>, τις οποίες πρέπει να διορθώσει ο καθηγητής.</a:t>
            </a:r>
          </a:p>
          <a:p>
            <a:endParaRPr lang="el-GR" dirty="0" smtClean="0"/>
          </a:p>
          <a:p>
            <a:r>
              <a:rPr lang="el-GR" dirty="0" smtClean="0"/>
              <a:t>Οι </a:t>
            </a:r>
            <a:r>
              <a:rPr lang="el-GR" b="1" dirty="0" smtClean="0"/>
              <a:t>δραστηριότητες</a:t>
            </a:r>
            <a:r>
              <a:rPr lang="el-GR" dirty="0" smtClean="0"/>
              <a:t> είναι ασκήσεις χωρίς βαθμολογία, και αποτελούνται μόνο από εκφώνηση. Συχνά αφορούν κάποια χειροτεχνία ή ομαδική δραστηριότητα.</a:t>
            </a:r>
          </a:p>
          <a:p>
            <a:endParaRPr lang="el-GR" dirty="0" smtClean="0"/>
          </a:p>
          <a:p>
            <a:r>
              <a:rPr lang="el-GR" dirty="0" smtClean="0"/>
              <a:t>Σε όλες τις ασκήσεις εκτός από τις «Σωστό / λάθος» ο μαθητής έχει </a:t>
            </a:r>
            <a:r>
              <a:rPr lang="el-GR" b="1" dirty="0" smtClean="0"/>
              <a:t>δύο</a:t>
            </a:r>
            <a:r>
              <a:rPr lang="el-GR" dirty="0" smtClean="0"/>
              <a:t> προσπάθειες: Κάνει την άσκηση μια φορά, βαθμολογείται, και μετά μπορεί να την ξανακάνει διορθώνοντας τις λάθος απαντήσεις του. 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Custom 3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AD1F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405</TotalTime>
  <Words>3229</Words>
  <Application>Microsoft Macintosh PowerPoint</Application>
  <PresentationFormat>On-screen Show (4:3)</PresentationFormat>
  <Paragraphs>377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Trek</vt:lpstr>
      <vt:lpstr>Τα 7 κλειδια του δρακου</vt:lpstr>
      <vt:lpstr>περιεχομενα</vt:lpstr>
      <vt:lpstr>Ιεραρχικη δομη</vt:lpstr>
      <vt:lpstr>Ο καθηγητησ</vt:lpstr>
      <vt:lpstr>Ο admin</vt:lpstr>
      <vt:lpstr>Τα 7 κλειδια του δρακου</vt:lpstr>
      <vt:lpstr>Τα κειμενα</vt:lpstr>
      <vt:lpstr>Οργανωση ασκησεων</vt:lpstr>
      <vt:lpstr>Τυποι ασκησεων</vt:lpstr>
      <vt:lpstr>Προσθηκη νεου καθηγητη</vt:lpstr>
      <vt:lpstr>Προσθηκη νεου καθηγητη</vt:lpstr>
      <vt:lpstr>Προσθηκη νεου καθηγητη</vt:lpstr>
      <vt:lpstr>Αλλαγη επιβλεποντοσ καθηγητη</vt:lpstr>
      <vt:lpstr>Διορθωση κειμενου</vt:lpstr>
      <vt:lpstr>Διορθωση κειμενου</vt:lpstr>
      <vt:lpstr>Διορθωση κειμενου</vt:lpstr>
      <vt:lpstr>Διορθωση κειμενου</vt:lpstr>
      <vt:lpstr>Διορθωση κειμενου</vt:lpstr>
      <vt:lpstr>Διορθωση κειμενου</vt:lpstr>
      <vt:lpstr>Διορθωση κειμενου</vt:lpstr>
      <vt:lpstr>Διορθωση κειμενου</vt:lpstr>
      <vt:lpstr>Δημιουργια νεου κειμενου</vt:lpstr>
      <vt:lpstr>Διορθωση ασκησησ</vt:lpstr>
      <vt:lpstr>Διορθωση ασκησησ</vt:lpstr>
      <vt:lpstr>Διορθωση ασκησησ</vt:lpstr>
      <vt:lpstr>Διορθωση ασκησησ</vt:lpstr>
      <vt:lpstr>Διορθωση ασκησησ</vt:lpstr>
      <vt:lpstr>Διορθωση ασκησησ</vt:lpstr>
      <vt:lpstr>Διορθωση ασκησησ</vt:lpstr>
      <vt:lpstr>Δημιουργια νεασ ασκησησ</vt:lpstr>
      <vt:lpstr>νεα ασκηση - γενικα</vt:lpstr>
      <vt:lpstr>Πολλαπλησ επιλογησ</vt:lpstr>
      <vt:lpstr>Σωστο / λαθοσ</vt:lpstr>
      <vt:lpstr>Συμπληρωση κενων</vt:lpstr>
      <vt:lpstr>Συμπληρωση πινακα</vt:lpstr>
      <vt:lpstr>αντιστοιχιση</vt:lpstr>
      <vt:lpstr>ταξινομηση</vt:lpstr>
      <vt:lpstr>Ελευθερη απαντηση</vt:lpstr>
      <vt:lpstr>Ακουω και γραφω</vt:lpstr>
      <vt:lpstr>σταυρολεξο</vt:lpstr>
      <vt:lpstr>δραστηριοτητα</vt:lpstr>
      <vt:lpstr>Ποιον τυπο να διαλεξω;</vt:lpstr>
      <vt:lpstr>Αντιμετωπιση προβληματων</vt:lpstr>
      <vt:lpstr>Μηνυματα</vt:lpstr>
      <vt:lpstr>Μηνυματα</vt:lpstr>
      <vt:lpstr>Νεο μηνυμα</vt:lpstr>
      <vt:lpstr>περιοδικο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7 κλειδια του δρακου</dc:title>
  <dc:creator/>
  <cp:lastModifiedBy>Anthi Revithiadou</cp:lastModifiedBy>
  <cp:revision>77</cp:revision>
  <dcterms:created xsi:type="dcterms:W3CDTF">2006-08-16T00:00:00Z</dcterms:created>
  <dcterms:modified xsi:type="dcterms:W3CDTF">2014-06-11T11:57:13Z</dcterms:modified>
</cp:coreProperties>
</file>